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382" r:id="rId5"/>
    <p:sldId id="446" r:id="rId6"/>
    <p:sldId id="417" r:id="rId7"/>
    <p:sldId id="447" r:id="rId8"/>
    <p:sldId id="384" r:id="rId9"/>
    <p:sldId id="448" r:id="rId10"/>
    <p:sldId id="345" r:id="rId11"/>
    <p:sldId id="449" r:id="rId12"/>
    <p:sldId id="450" r:id="rId13"/>
    <p:sldId id="304" r:id="rId14"/>
    <p:sldId id="456" r:id="rId15"/>
    <p:sldId id="303" r:id="rId16"/>
    <p:sldId id="451" r:id="rId17"/>
    <p:sldId id="452" r:id="rId18"/>
    <p:sldId id="453" r:id="rId19"/>
    <p:sldId id="454" r:id="rId20"/>
    <p:sldId id="455" r:id="rId21"/>
    <p:sldId id="457" r:id="rId22"/>
    <p:sldId id="458" r:id="rId23"/>
    <p:sldId id="308" r:id="rId24"/>
    <p:sldId id="460" r:id="rId25"/>
    <p:sldId id="461" r:id="rId26"/>
    <p:sldId id="462" r:id="rId27"/>
    <p:sldId id="463" r:id="rId28"/>
    <p:sldId id="464" r:id="rId29"/>
    <p:sldId id="465" r:id="rId30"/>
    <p:sldId id="466" r:id="rId31"/>
    <p:sldId id="467" r:id="rId32"/>
    <p:sldId id="468" r:id="rId33"/>
    <p:sldId id="469" r:id="rId34"/>
    <p:sldId id="459" r:id="rId35"/>
    <p:sldId id="471" r:id="rId36"/>
    <p:sldId id="470" r:id="rId37"/>
    <p:sldId id="473" r:id="rId38"/>
    <p:sldId id="474" r:id="rId39"/>
    <p:sldId id="475" r:id="rId40"/>
    <p:sldId id="476" r:id="rId41"/>
    <p:sldId id="477" r:id="rId42"/>
    <p:sldId id="478" r:id="rId43"/>
    <p:sldId id="479" r:id="rId44"/>
    <p:sldId id="480" r:id="rId45"/>
    <p:sldId id="297" r:id="rId4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8"/>
    </p:embeddedFont>
    <p:embeddedFont>
      <p:font typeface="Proxima Nova" panose="02000506030000020004" pitchFamily="2" charset="0"/>
      <p:regular r:id="rId49"/>
      <p:bold r:id="rId50"/>
      <p:italic r:id="rId51"/>
      <p:boldItalic r:id="rId52"/>
    </p:embeddedFont>
    <p:embeddedFont>
      <p:font typeface="Proxima Nova Extrabold" panose="02000506030000020004" pitchFamily="2" charset="0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0EA00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5" autoAdjust="0"/>
    <p:restoredTop sz="94648"/>
  </p:normalViewPr>
  <p:slideViewPr>
    <p:cSldViewPr snapToGrid="0">
      <p:cViewPr varScale="1">
        <p:scale>
          <a:sx n="156" d="100"/>
          <a:sy n="156" d="100"/>
        </p:scale>
        <p:origin x="106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6bc343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6bc343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529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985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0348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16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053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849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8527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1788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051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66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36bc343d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36bc343d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390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40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279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22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546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64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4912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04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2557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034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890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798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2408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050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04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2238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2503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441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00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9004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80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9848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9235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1653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7267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479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f36bc343d6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f36bc343d6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63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007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3354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989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27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11700" y="1059000"/>
            <a:ext cx="8520600" cy="30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20925" y="1965526"/>
            <a:ext cx="86880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b="1" dirty="0">
                <a:latin typeface="Proxima Nova"/>
                <a:ea typeface="Proxima Nova"/>
                <a:cs typeface="Proxima Nova"/>
                <a:sym typeface="Proxima Nova"/>
              </a:rPr>
              <a:t>Denoising Diffusion Implicit Models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ICLR </a:t>
            </a:r>
            <a:r>
              <a:rPr 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21</a:t>
            </a: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Jiaming Song,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Chenlin</a:t>
            </a: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 Meng, Stefano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Ermon</a:t>
            </a:r>
            <a:endParaRPr sz="159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478800" y="26299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3"/>
          <p:cNvCxnSpPr/>
          <p:nvPr/>
        </p:nvCxnSpPr>
        <p:spPr>
          <a:xfrm>
            <a:off x="478800" y="26996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38923" y="4816416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Beomsoon Park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Objective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4F77ED8-2654-0D04-0058-E4B3566B7494}"/>
              </a:ext>
            </a:extLst>
          </p:cNvPr>
          <p:cNvSpPr/>
          <p:nvPr/>
        </p:nvSpPr>
        <p:spPr>
          <a:xfrm>
            <a:off x="533096" y="2082459"/>
            <a:ext cx="3871804" cy="14118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CB7871-6739-05B5-7A64-3977D767C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61" y="2200166"/>
            <a:ext cx="2269671" cy="580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A89881-2328-6883-A663-47D314959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83" y="2898664"/>
            <a:ext cx="3559629" cy="445853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284D223-3EA3-7099-9B0D-FFB83BD959FB}"/>
              </a:ext>
            </a:extLst>
          </p:cNvPr>
          <p:cNvSpPr/>
          <p:nvPr/>
        </p:nvSpPr>
        <p:spPr>
          <a:xfrm>
            <a:off x="4739100" y="2082459"/>
            <a:ext cx="3871804" cy="14118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BC9259-5C90-741F-9955-C9C6A2884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0167" y="2200166"/>
            <a:ext cx="2269672" cy="4752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B2921B9-DD21-A3A0-791F-FCC39D8A0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56" y="2820392"/>
            <a:ext cx="2818292" cy="572701"/>
          </a:xfrm>
          <a:prstGeom prst="rect">
            <a:avLst/>
          </a:prstGeom>
        </p:spPr>
      </p:pic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D03A2F23-C622-3B3E-8FA8-405C4E594B0A}"/>
              </a:ext>
            </a:extLst>
          </p:cNvPr>
          <p:cNvSpPr/>
          <p:nvPr/>
        </p:nvSpPr>
        <p:spPr>
          <a:xfrm>
            <a:off x="4412796" y="3494315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4FE9E24-C688-F3E0-6978-DDE1D58E1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00" y="3973056"/>
            <a:ext cx="7772400" cy="4857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96F301-7AB4-3CC1-8115-32AD4BB0A6BE}"/>
              </a:ext>
            </a:extLst>
          </p:cNvPr>
          <p:cNvSpPr/>
          <p:nvPr/>
        </p:nvSpPr>
        <p:spPr>
          <a:xfrm>
            <a:off x="3347357" y="3963434"/>
            <a:ext cx="5158907" cy="485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985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E33BC83-06E4-11F8-BFC0-5CFE88F7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35" y="3357649"/>
            <a:ext cx="3553279" cy="2733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A3D3BE-9FCF-D7D7-6EFC-1FC483093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685" y="2964643"/>
            <a:ext cx="4702629" cy="427511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Objective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D03A2F23-C622-3B3E-8FA8-405C4E594B0A}"/>
              </a:ext>
            </a:extLst>
          </p:cNvPr>
          <p:cNvSpPr/>
          <p:nvPr/>
        </p:nvSpPr>
        <p:spPr>
          <a:xfrm>
            <a:off x="4412794" y="2683861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4FE9E24-C688-F3E0-6978-DDE1D58E1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8" y="2023235"/>
            <a:ext cx="7772400" cy="4857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96F301-7AB4-3CC1-8115-32AD4BB0A6BE}"/>
              </a:ext>
            </a:extLst>
          </p:cNvPr>
          <p:cNvSpPr/>
          <p:nvPr/>
        </p:nvSpPr>
        <p:spPr>
          <a:xfrm>
            <a:off x="3321715" y="2013613"/>
            <a:ext cx="5158907" cy="485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9BEE86EC-2A9F-5857-690B-DB0430AB7F5A}"/>
              </a:ext>
            </a:extLst>
          </p:cNvPr>
          <p:cNvSpPr/>
          <p:nvPr/>
        </p:nvSpPr>
        <p:spPr>
          <a:xfrm>
            <a:off x="4412792" y="3694873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226102-5C93-6FE4-E0C8-633989C4B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48" y="4078948"/>
            <a:ext cx="7056693" cy="7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4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Objective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226102-5C93-6FE4-E0C8-633989C4B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48" y="2068075"/>
            <a:ext cx="7056693" cy="75050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AB695C-CACE-1062-6A72-EC3AD88FE5DF}"/>
              </a:ext>
            </a:extLst>
          </p:cNvPr>
          <p:cNvGrpSpPr/>
          <p:nvPr/>
        </p:nvGrpSpPr>
        <p:grpSpPr>
          <a:xfrm>
            <a:off x="235500" y="2998948"/>
            <a:ext cx="2093624" cy="374913"/>
            <a:chOff x="94406" y="2902066"/>
            <a:chExt cx="2093624" cy="374913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827C282F-6FCC-F59E-98BC-B526FF80705E}"/>
                </a:ext>
              </a:extLst>
            </p:cNvPr>
            <p:cNvSpPr/>
            <p:nvPr/>
          </p:nvSpPr>
          <p:spPr>
            <a:xfrm>
              <a:off x="357958" y="2918759"/>
              <a:ext cx="1495335" cy="3582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>
                <a:solidFill>
                  <a:sysClr val="windowText" lastClr="000000"/>
                </a:solidFill>
                <a:latin typeface="Proxima Nova" panose="02000506030000020004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9DE471-C7AD-B283-4137-47DFAFE1A9A9}"/>
                    </a:ext>
                  </a:extLst>
                </p:cNvPr>
                <p:cNvSpPr txBox="1"/>
                <p:nvPr/>
              </p:nvSpPr>
              <p:spPr>
                <a:xfrm>
                  <a:off x="94406" y="2902066"/>
                  <a:ext cx="2093624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170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ko-Kore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kumimoji="1" lang="en-US" altLang="ko-Kore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kumimoji="1" lang="ko-Kore-KR" altLang="en-US" sz="17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ko-Kore-K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kumimoji="1" lang="en-US" altLang="ko-Kore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ko-Kore-KR" altLang="en-US" sz="1700" dirty="0">
                    <a:latin typeface="Proxima Nova" panose="02000506030000020004" pitchFamily="2" charset="0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9DE471-C7AD-B283-4137-47DFAFE1A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06" y="2902066"/>
                  <a:ext cx="2093624" cy="353943"/>
                </a:xfrm>
                <a:prstGeom prst="rect">
                  <a:avLst/>
                </a:prstGeom>
                <a:blipFill>
                  <a:blip r:embed="rId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CDE132C-E76C-344D-2F92-C7C7B18AE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939" y="2864262"/>
            <a:ext cx="6509679" cy="748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07A075-4632-91BC-4E8A-7761C66EB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704" y="3667628"/>
            <a:ext cx="6437148" cy="5727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F9FA57-102C-46D8-C502-0A1498D37CEF}"/>
              </a:ext>
            </a:extLst>
          </p:cNvPr>
          <p:cNvGrpSpPr/>
          <p:nvPr/>
        </p:nvGrpSpPr>
        <p:grpSpPr>
          <a:xfrm>
            <a:off x="235500" y="3777007"/>
            <a:ext cx="2093624" cy="374913"/>
            <a:chOff x="94406" y="2902066"/>
            <a:chExt cx="2093624" cy="374913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2BA6C124-26AC-FB50-24DD-6A41E7E50A0D}"/>
                </a:ext>
              </a:extLst>
            </p:cNvPr>
            <p:cNvSpPr/>
            <p:nvPr/>
          </p:nvSpPr>
          <p:spPr>
            <a:xfrm>
              <a:off x="357958" y="2918759"/>
              <a:ext cx="1495335" cy="3582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>
                <a:solidFill>
                  <a:sysClr val="windowText" lastClr="000000"/>
                </a:solidFill>
                <a:latin typeface="Proxima Nova" panose="02000506030000020004" pitchFamily="2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06C900-1A7D-8A29-1063-9A5B86E128FA}"/>
                    </a:ext>
                  </a:extLst>
                </p:cNvPr>
                <p:cNvSpPr txBox="1"/>
                <p:nvPr/>
              </p:nvSpPr>
              <p:spPr>
                <a:xfrm>
                  <a:off x="94406" y="2902066"/>
                  <a:ext cx="2093624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ore-KR" altLang="en-US" sz="17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kumimoji="1" lang="en-US" altLang="ko-Kore-KR" sz="17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ko-Kore-KR" altLang="en-US" sz="1700" dirty="0">
                    <a:latin typeface="Proxima Nova" panose="02000506030000020004" pitchFamily="2" charset="0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06C900-1A7D-8A29-1063-9A5B86E12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06" y="2902066"/>
                  <a:ext cx="2093624" cy="353943"/>
                </a:xfrm>
                <a:prstGeom prst="rect">
                  <a:avLst/>
                </a:prstGeom>
                <a:blipFill>
                  <a:blip r:embed="rId7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F18624A-A63B-8A2D-61F2-6D82FF13223D}"/>
              </a:ext>
            </a:extLst>
          </p:cNvPr>
          <p:cNvSpPr txBox="1"/>
          <p:nvPr/>
        </p:nvSpPr>
        <p:spPr>
          <a:xfrm>
            <a:off x="271823" y="4164548"/>
            <a:ext cx="1949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Better</a:t>
            </a:r>
            <a:r>
              <a:rPr kumimoji="1" lang="en-US" altLang="ko-Kore-KR" sz="1600" dirty="0">
                <a:latin typeface="Proxima Nova" panose="02000506030000020004" pitchFamily="2" charset="0"/>
              </a:rPr>
              <a:t> Performance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80ADE43-C562-DDDC-4596-62B3A70BB505}"/>
              </a:ext>
            </a:extLst>
          </p:cNvPr>
          <p:cNvSpPr/>
          <p:nvPr/>
        </p:nvSpPr>
        <p:spPr>
          <a:xfrm>
            <a:off x="1413184" y="4556029"/>
            <a:ext cx="6317620" cy="3936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 should be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large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enough to make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good approximation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Slow Sampling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3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03536" y="22784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Variational Inference For Non-Markovian Forward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9295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Non-Markovian Forward Processes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Variational Inference For Non-Markovian Forward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55EB5-210D-7FFF-483E-CF1CFF9F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236" y="1527740"/>
            <a:ext cx="3354064" cy="10195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14F638C-E819-F23B-7832-D04EC5148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739" y="2614637"/>
            <a:ext cx="6007100" cy="990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794560-E894-F2D7-DF81-3EDB01FD6380}"/>
              </a:ext>
            </a:extLst>
          </p:cNvPr>
          <p:cNvSpPr txBox="1"/>
          <p:nvPr/>
        </p:nvSpPr>
        <p:spPr>
          <a:xfrm>
            <a:off x="1012370" y="2414533"/>
            <a:ext cx="3036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Forward Process</a:t>
            </a:r>
          </a:p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consisting of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non-Markovian terms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F8673B-B999-2241-9906-C42ED23BBB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3904492"/>
            <a:ext cx="4749800" cy="4064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AF3A11-994D-780E-5AFF-FEB165A3CF19}"/>
              </a:ext>
            </a:extLst>
          </p:cNvPr>
          <p:cNvSpPr/>
          <p:nvPr/>
        </p:nvSpPr>
        <p:spPr>
          <a:xfrm>
            <a:off x="3714750" y="2913892"/>
            <a:ext cx="1404258" cy="440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B9D7855-141B-BEE5-5E5B-D0EF8B01696F}"/>
              </a:ext>
            </a:extLst>
          </p:cNvPr>
          <p:cNvCxnSpPr>
            <a:stCxn id="6" idx="2"/>
          </p:cNvCxnSpPr>
          <p:nvPr/>
        </p:nvCxnSpPr>
        <p:spPr>
          <a:xfrm>
            <a:off x="4416879" y="3353989"/>
            <a:ext cx="0" cy="5505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5B527C-42EF-764E-265A-ED4A4B6055AF}"/>
              </a:ext>
            </a:extLst>
          </p:cNvPr>
          <p:cNvSpPr/>
          <p:nvPr/>
        </p:nvSpPr>
        <p:spPr>
          <a:xfrm>
            <a:off x="2197099" y="3903971"/>
            <a:ext cx="4749799" cy="440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614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Non-Markovian Forward Processes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Variational Inference For Non-Markovian Forward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D55EB5-210D-7FFF-483E-CF1CFF9F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236" y="1527740"/>
            <a:ext cx="3354064" cy="10195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E0682A-ADC8-1EF0-3826-C3528E641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18" y="2816335"/>
            <a:ext cx="7984192" cy="6760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4F0CFD-3274-F9E2-7479-8503D732F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18" y="2374900"/>
            <a:ext cx="4686300" cy="393700"/>
          </a:xfrm>
          <a:prstGeom prst="rect">
            <a:avLst/>
          </a:prstGeom>
        </p:spPr>
      </p:pic>
      <p:sp>
        <p:nvSpPr>
          <p:cNvPr id="13" name="왼쪽 대괄호[L] 12">
            <a:extLst>
              <a:ext uri="{FF2B5EF4-FFF2-40B4-BE49-F238E27FC236}">
                <a16:creationId xmlns:a16="http://schemas.microsoft.com/office/drawing/2014/main" id="{B9197AED-7BAB-86E4-94A8-888DA2BA8CA9}"/>
              </a:ext>
            </a:extLst>
          </p:cNvPr>
          <p:cNvSpPr/>
          <p:nvPr/>
        </p:nvSpPr>
        <p:spPr>
          <a:xfrm>
            <a:off x="377015" y="2586523"/>
            <a:ext cx="145500" cy="661307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3DD534-920E-1952-2A3A-6314294DA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18" y="3738430"/>
            <a:ext cx="5829300" cy="774700"/>
          </a:xfrm>
          <a:prstGeom prst="rect">
            <a:avLst/>
          </a:prstGeom>
        </p:spPr>
      </p:pic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FE1B8BE0-AA7E-B661-F6CC-0EE9A61961A9}"/>
              </a:ext>
            </a:extLst>
          </p:cNvPr>
          <p:cNvCxnSpPr>
            <a:stCxn id="13" idx="1"/>
            <a:endCxn id="14" idx="1"/>
          </p:cNvCxnSpPr>
          <p:nvPr/>
        </p:nvCxnSpPr>
        <p:spPr>
          <a:xfrm rot="10800000" flipH="1" flipV="1">
            <a:off x="377014" y="2917176"/>
            <a:ext cx="174803" cy="1208603"/>
          </a:xfrm>
          <a:prstGeom prst="bentConnector3">
            <a:avLst>
              <a:gd name="adj1" fmla="val -13077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00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Non-Markovian Forward Processes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Variational Inference For Non-Markovian Forward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E0682A-ADC8-1EF0-3826-C3528E641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03" y="2323872"/>
            <a:ext cx="7984192" cy="676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794560-E894-F2D7-DF81-3EDB01FD6380}"/>
                  </a:ext>
                </a:extLst>
              </p:cNvPr>
              <p:cNvSpPr txBox="1"/>
              <p:nvPr/>
            </p:nvSpPr>
            <p:spPr>
              <a:xfrm>
                <a:off x="996042" y="3190226"/>
                <a:ext cx="7151915" cy="1482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8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kumimoji="1" lang="en-US" altLang="ko-Kore-K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kumimoji="1" lang="en-US" altLang="ko-Kore-K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: A real vector indexing a family of </a:t>
                </a:r>
                <a:r>
                  <a:rPr kumimoji="1" lang="en-US" altLang="ko-Kore-KR" sz="1800" b="1" dirty="0">
                    <a:latin typeface="Proxima Nova" panose="02000506030000020004" pitchFamily="2" charset="0"/>
                  </a:rPr>
                  <a:t>inference</a:t>
                </a:r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distributions</a:t>
                </a:r>
              </a:p>
              <a:p>
                <a:pPr algn="ctr"/>
                <a:endParaRPr kumimoji="1" lang="en-US" altLang="ko-Kore-KR" sz="1800" dirty="0">
                  <a:latin typeface="Proxima Nova" panose="02000506030000020004" pitchFamily="2" charset="0"/>
                </a:endParaRPr>
              </a:p>
              <a:p>
                <a:pPr algn="ctr"/>
                <a:r>
                  <a:rPr lang="en-US" altLang="ko-KR" sz="18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</a:t>
                </a:r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Control the </a:t>
                </a:r>
                <a:r>
                  <a:rPr kumimoji="1" lang="en-US" altLang="ko-Kore-KR" sz="1800" b="1" dirty="0">
                    <a:latin typeface="Proxima Nova" panose="02000506030000020004" pitchFamily="2" charset="0"/>
                  </a:rPr>
                  <a:t>stochasticity</a:t>
                </a:r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of the forward process</a:t>
                </a:r>
              </a:p>
              <a:p>
                <a:pPr algn="ctr"/>
                <a:endParaRPr kumimoji="1" lang="en-US" altLang="ko-Kore-KR" sz="1800" dirty="0">
                  <a:latin typeface="Proxima Nova" panose="02000506030000020004" pitchFamily="2" charset="0"/>
                </a:endParaRPr>
              </a:p>
              <a:p>
                <a:pPr algn="ctr"/>
                <a:r>
                  <a:rPr lang="en-US" altLang="ko-KR" sz="18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ko-KR" sz="18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sz="18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en-US" altLang="ko-Kore-KR" sz="1800" b="1" dirty="0">
                    <a:latin typeface="Proxima Nova" panose="02000506030000020004" pitchFamily="2" charset="0"/>
                  </a:rPr>
                  <a:t> : </a:t>
                </a:r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Inference model becomes </a:t>
                </a:r>
                <a:r>
                  <a:rPr kumimoji="1" lang="en-US" altLang="ko-Kore-KR" sz="1800" b="1" dirty="0">
                    <a:latin typeface="Proxima Nova" panose="02000506030000020004" pitchFamily="2" charset="0"/>
                  </a:rPr>
                  <a:t>deterministic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794560-E894-F2D7-DF81-3EDB01FD6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42" y="3190226"/>
                <a:ext cx="7151915" cy="1482906"/>
              </a:xfrm>
              <a:prstGeom prst="rect">
                <a:avLst/>
              </a:prstGeom>
              <a:blipFill>
                <a:blip r:embed="rId4"/>
                <a:stretch>
                  <a:fillRect t="-1695" b="-423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71BA2CE0-048F-2EAD-1FD4-EB576B9C3569}"/>
              </a:ext>
            </a:extLst>
          </p:cNvPr>
          <p:cNvSpPr/>
          <p:nvPr/>
        </p:nvSpPr>
        <p:spPr>
          <a:xfrm>
            <a:off x="7935685" y="2419024"/>
            <a:ext cx="317486" cy="485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486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Process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Variational Inference For Non-Markovian Forward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3B0A5-5A79-C601-6569-CF3CD789A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472" y="2248413"/>
            <a:ext cx="3442607" cy="6977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ACD7492-699A-F45B-CA2C-C364F01AFAA5}"/>
              </a:ext>
            </a:extLst>
          </p:cNvPr>
          <p:cNvSpPr/>
          <p:nvPr/>
        </p:nvSpPr>
        <p:spPr>
          <a:xfrm>
            <a:off x="3599302" y="2376127"/>
            <a:ext cx="1274778" cy="397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2AE26CDE-6BE1-157D-4FDC-8EA23FAEA018}"/>
              </a:ext>
            </a:extLst>
          </p:cNvPr>
          <p:cNvSpPr/>
          <p:nvPr/>
        </p:nvSpPr>
        <p:spPr>
          <a:xfrm>
            <a:off x="5071153" y="2461582"/>
            <a:ext cx="298226" cy="260101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1490F0-32F2-B0F3-7115-E2E4484B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781" y="2376127"/>
            <a:ext cx="2032000" cy="393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CAB56713-BC70-F6B0-3F18-D12952D9C3AC}"/>
                  </a:ext>
                </a:extLst>
              </p:cNvPr>
              <p:cNvSpPr/>
              <p:nvPr/>
            </p:nvSpPr>
            <p:spPr>
              <a:xfrm>
                <a:off x="1024046" y="3196146"/>
                <a:ext cx="6943508" cy="49478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Prediction of the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ore-KR" altLang="en-US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CAB56713-BC70-F6B0-3F18-D12952D9C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46" y="3196146"/>
                <a:ext cx="6943508" cy="49478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550D18BF-7B08-79B6-6AA8-6167483F0324}"/>
                  </a:ext>
                </a:extLst>
              </p:cNvPr>
              <p:cNvSpPr/>
              <p:nvPr/>
            </p:nvSpPr>
            <p:spPr>
              <a:xfrm>
                <a:off x="1024046" y="4045785"/>
                <a:ext cx="6943508" cy="49478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Perform Sampling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kumimoji="1" lang="en-US" altLang="ko-Kore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550D18BF-7B08-79B6-6AA8-6167483F0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46" y="4045785"/>
                <a:ext cx="6943508" cy="49478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006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Process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Variational Inference For Non-Markovian Forward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CAB56713-BC70-F6B0-3F18-D12952D9C3AC}"/>
                  </a:ext>
                </a:extLst>
              </p:cNvPr>
              <p:cNvSpPr/>
              <p:nvPr/>
            </p:nvSpPr>
            <p:spPr>
              <a:xfrm>
                <a:off x="1100246" y="2264818"/>
                <a:ext cx="6943508" cy="49478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Prediction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ko-Kore-KR" altLang="en-US" sz="18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CAB56713-BC70-F6B0-3F18-D12952D9C3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46" y="2264818"/>
                <a:ext cx="6943508" cy="494781"/>
              </a:xfrm>
              <a:prstGeom prst="roundRect">
                <a:avLst/>
              </a:prstGeom>
              <a:blipFill>
                <a:blip r:embed="rId3"/>
                <a:stretch>
                  <a:fillRect b="-476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DA31597B-2051-3EAA-34A7-2AEBA615E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00" y="3065706"/>
            <a:ext cx="3788229" cy="1564923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6327F4CC-1CB3-3FC5-E9C8-1FD4255553B9}"/>
              </a:ext>
            </a:extLst>
          </p:cNvPr>
          <p:cNvSpPr/>
          <p:nvPr/>
        </p:nvSpPr>
        <p:spPr>
          <a:xfrm>
            <a:off x="4204079" y="3718116"/>
            <a:ext cx="298226" cy="260101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B0E31C-2CA7-F051-C37E-02D83EE1B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655" y="3640258"/>
            <a:ext cx="4257221" cy="4158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D5432-234E-9E15-FEEF-1E0A7009A5E3}"/>
                  </a:ext>
                </a:extLst>
              </p:cNvPr>
              <p:cNvSpPr txBox="1"/>
              <p:nvPr/>
            </p:nvSpPr>
            <p:spPr>
              <a:xfrm>
                <a:off x="5292896" y="3999389"/>
                <a:ext cx="30367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600" b="1" dirty="0">
                    <a:latin typeface="Proxima Nova" panose="02000506030000020004" pitchFamily="2" charset="0"/>
                  </a:rPr>
                  <a:t>Denoised Observation</a:t>
                </a:r>
              </a:p>
              <a:p>
                <a:pPr algn="ctr"/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(Predicted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)</a:t>
                </a:r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D5432-234E-9E15-FEEF-1E0A7009A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96" y="3999389"/>
                <a:ext cx="3036737" cy="584775"/>
              </a:xfrm>
              <a:prstGeom prst="rect">
                <a:avLst/>
              </a:prstGeom>
              <a:blipFill>
                <a:blip r:embed="rId6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148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Process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Variational Inference For Non-Markovian Forward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655E33-7F72-B1C4-640F-9569884F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794146"/>
            <a:ext cx="6680200" cy="1028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7143E9E-ADFB-5C73-B58A-0DCD265630FA}"/>
              </a:ext>
            </a:extLst>
          </p:cNvPr>
          <p:cNvSpPr/>
          <p:nvPr/>
        </p:nvSpPr>
        <p:spPr>
          <a:xfrm>
            <a:off x="3517660" y="2857499"/>
            <a:ext cx="3993483" cy="440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3D84D-860E-C5AB-601C-42531931CBD2}"/>
              </a:ext>
            </a:extLst>
          </p:cNvPr>
          <p:cNvSpPr txBox="1"/>
          <p:nvPr/>
        </p:nvSpPr>
        <p:spPr>
          <a:xfrm>
            <a:off x="2626511" y="2286001"/>
            <a:ext cx="5775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Add Gaussian Noise</a:t>
            </a:r>
          </a:p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 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Help generative process cover the entire data space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Contents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8099-45C2-0558-D944-CA209A1C2ACE}"/>
              </a:ext>
            </a:extLst>
          </p:cNvPr>
          <p:cNvSpPr txBox="1"/>
          <p:nvPr/>
        </p:nvSpPr>
        <p:spPr>
          <a:xfrm>
            <a:off x="181535" y="1223682"/>
            <a:ext cx="87607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Introduction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Background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200" dirty="0">
                <a:latin typeface="Proxima Nova Extrabold" panose="020B0600000101010101" charset="0"/>
              </a:rPr>
              <a:t>Variational Inference For Non-Markovian Forward Process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200" dirty="0">
                <a:latin typeface="Proxima Nova Extrabold" panose="020B0600000101010101" charset="0"/>
              </a:rPr>
              <a:t>Sampling From Generalized Generative Processes</a:t>
            </a:r>
          </a:p>
          <a:p>
            <a:pPr marL="514350" indent="-514350">
              <a:buFont typeface="+mj-lt"/>
              <a:buAutoNum type="romanUcPeriod"/>
            </a:pPr>
            <a:endParaRPr lang="en-US" altLang="ko-KR" sz="22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Experiments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Unified Variational Inference Objective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Variational Inference For Non-Markovian Forward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2FA1B7-2A22-75F5-1EA3-E5D62063A82D}"/>
              </a:ext>
            </a:extLst>
          </p:cNvPr>
          <p:cNvGrpSpPr/>
          <p:nvPr/>
        </p:nvGrpSpPr>
        <p:grpSpPr>
          <a:xfrm>
            <a:off x="209129" y="2418999"/>
            <a:ext cx="8725742" cy="1102948"/>
            <a:chOff x="209129" y="2483926"/>
            <a:chExt cx="8725742" cy="11029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C0E388C-58B2-27E8-30FE-7C64C8600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29" y="2483926"/>
              <a:ext cx="8725742" cy="11029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81F99A8-EAC4-227D-CDAA-47F7A9408DDD}"/>
                </a:ext>
              </a:extLst>
            </p:cNvPr>
            <p:cNvSpPr/>
            <p:nvPr/>
          </p:nvSpPr>
          <p:spPr>
            <a:xfrm>
              <a:off x="8270421" y="2483926"/>
              <a:ext cx="476387" cy="349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55CD255-E358-D4A1-3885-204ADD36DBDD}"/>
              </a:ext>
            </a:extLst>
          </p:cNvPr>
          <p:cNvSpPr/>
          <p:nvPr/>
        </p:nvSpPr>
        <p:spPr>
          <a:xfrm>
            <a:off x="1109521" y="3768101"/>
            <a:ext cx="6943508" cy="7083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Difference between</a:t>
            </a:r>
          </a:p>
          <a:p>
            <a:pPr algn="ctr"/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non-Markovian forward process </a:t>
            </a:r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&amp; </a:t>
            </a:r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corresponding reverse process</a:t>
            </a:r>
            <a:endParaRPr kumimoji="1" lang="ko-Kore-KR" altLang="en-US" sz="16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561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Unified Variational Inference Objective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Variational Inference For Non-Markovian Forward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2FA1B7-2A22-75F5-1EA3-E5D62063A82D}"/>
              </a:ext>
            </a:extLst>
          </p:cNvPr>
          <p:cNvGrpSpPr/>
          <p:nvPr/>
        </p:nvGrpSpPr>
        <p:grpSpPr>
          <a:xfrm>
            <a:off x="209129" y="1994595"/>
            <a:ext cx="8725742" cy="1102948"/>
            <a:chOff x="209129" y="2483926"/>
            <a:chExt cx="8725742" cy="110294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C0E388C-58B2-27E8-30FE-7C64C8600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129" y="2483926"/>
              <a:ext cx="8725742" cy="11029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81F99A8-EAC4-227D-CDAA-47F7A9408DDD}"/>
                </a:ext>
              </a:extLst>
            </p:cNvPr>
            <p:cNvSpPr/>
            <p:nvPr/>
          </p:nvSpPr>
          <p:spPr>
            <a:xfrm>
              <a:off x="8270421" y="2483926"/>
              <a:ext cx="476387" cy="349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F7EB4D3-E5CB-9A3E-82E8-00E0DBC18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4007095"/>
            <a:ext cx="7056693" cy="750504"/>
          </a:xfrm>
          <a:prstGeom prst="rect">
            <a:avLst/>
          </a:prstGeom>
        </p:spPr>
      </p:pic>
      <p:sp>
        <p:nvSpPr>
          <p:cNvPr id="4" name="위쪽/아래쪽 화살표[U] 3">
            <a:extLst>
              <a:ext uri="{FF2B5EF4-FFF2-40B4-BE49-F238E27FC236}">
                <a16:creationId xmlns:a16="http://schemas.microsoft.com/office/drawing/2014/main" id="{8E1F5FE7-2CD9-6F88-4E6F-7ABFB1B54C97}"/>
              </a:ext>
            </a:extLst>
          </p:cNvPr>
          <p:cNvSpPr/>
          <p:nvPr/>
        </p:nvSpPr>
        <p:spPr>
          <a:xfrm>
            <a:off x="293915" y="3132643"/>
            <a:ext cx="481693" cy="847516"/>
          </a:xfrm>
          <a:prstGeom prst="up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35A61-D93C-218E-152E-7C9C64EBD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994" y="3406313"/>
            <a:ext cx="7772400" cy="3011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9B8ACE-D009-EBBC-A323-B72011B40A56}"/>
              </a:ext>
            </a:extLst>
          </p:cNvPr>
          <p:cNvSpPr/>
          <p:nvPr/>
        </p:nvSpPr>
        <p:spPr>
          <a:xfrm>
            <a:off x="947057" y="3366838"/>
            <a:ext cx="7903027" cy="379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5604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Unified Variational Inference Objective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Variational Inference For Non-Markovian Forward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72019E-AA17-C1ED-E629-338CDC9DB97D}"/>
              </a:ext>
            </a:extLst>
          </p:cNvPr>
          <p:cNvGrpSpPr/>
          <p:nvPr/>
        </p:nvGrpSpPr>
        <p:grpSpPr>
          <a:xfrm>
            <a:off x="620486" y="2174083"/>
            <a:ext cx="7903027" cy="379312"/>
            <a:chOff x="947057" y="3366838"/>
            <a:chExt cx="7903027" cy="3793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A35A61-D93C-218E-152E-7C9C64EBD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994" y="3406313"/>
              <a:ext cx="7772400" cy="30110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19B8ACE-D009-EBBC-A323-B72011B40A56}"/>
                </a:ext>
              </a:extLst>
            </p:cNvPr>
            <p:cNvSpPr/>
            <p:nvPr/>
          </p:nvSpPr>
          <p:spPr>
            <a:xfrm>
              <a:off x="947057" y="3366838"/>
              <a:ext cx="7903027" cy="3793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54A29B1F-8789-0DBA-C354-F3C33E21E479}"/>
                  </a:ext>
                </a:extLst>
              </p:cNvPr>
              <p:cNvSpPr/>
              <p:nvPr/>
            </p:nvSpPr>
            <p:spPr>
              <a:xfrm>
                <a:off x="235500" y="2899970"/>
                <a:ext cx="8596800" cy="7083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Optimal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does not depend </a:t>
                </a:r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on the weight </a:t>
                </a:r>
                <a14:m>
                  <m:oMath xmlns:m="http://schemas.openxmlformats.org/officeDocument/2006/math">
                    <m:r>
                      <a:rPr kumimoji="1" lang="en-US" altLang="ko-Kore-KR" sz="1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kumimoji="1" lang="en-US" altLang="ko-Kore-KR" sz="16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lang="en-US" altLang="ko-KR" sz="18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ore-KR" sz="18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kumimoji="1" lang="en-US" altLang="ko-Kore-KR" sz="18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objective is suitable to obtain optimal solution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b="1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1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kumimoji="1" lang="en-US" altLang="ko-Kore-KR" sz="1800" b="1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endParaRPr kumimoji="1" lang="ko-Kore-KR" altLang="en-US" sz="1800" b="1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54A29B1F-8789-0DBA-C354-F3C33E21E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00" y="2899970"/>
                <a:ext cx="8596800" cy="708336"/>
              </a:xfrm>
              <a:prstGeom prst="roundRect">
                <a:avLst/>
              </a:prstGeom>
              <a:blipFill>
                <a:blip r:embed="rId4"/>
                <a:stretch>
                  <a:fillRect b="-3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8C706564-2014-3695-ED3B-FE440934E5AD}"/>
                  </a:ext>
                </a:extLst>
              </p:cNvPr>
              <p:cNvSpPr/>
              <p:nvPr/>
            </p:nvSpPr>
            <p:spPr>
              <a:xfrm>
                <a:off x="235500" y="3904322"/>
                <a:ext cx="8596800" cy="7083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is equivalent to </a:t>
                </a:r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sz="1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by Theorem 1</a:t>
                </a:r>
              </a:p>
              <a:p>
                <a:pPr algn="ctr"/>
                <a:r>
                  <a:rPr lang="en-US" altLang="ko-KR" sz="18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sz="18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altLang="ko-KR" sz="18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objective can be substituted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ore-KR" sz="18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kumimoji="1" lang="en-US" altLang="ko-Kore-KR" sz="18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objective</a:t>
                </a:r>
                <a:endParaRPr kumimoji="1" lang="ko-Kore-KR" altLang="en-US" sz="1800" b="1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8C706564-2014-3695-ED3B-FE440934E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00" y="3904322"/>
                <a:ext cx="8596800" cy="708336"/>
              </a:xfrm>
              <a:prstGeom prst="roundRect">
                <a:avLst/>
              </a:prstGeom>
              <a:blipFill>
                <a:blip r:embed="rId5"/>
                <a:stretch>
                  <a:fillRect b="-50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048EBC4-245F-F049-3C29-92877621D03C}"/>
              </a:ext>
            </a:extLst>
          </p:cNvPr>
          <p:cNvSpPr txBox="1"/>
          <p:nvPr/>
        </p:nvSpPr>
        <p:spPr>
          <a:xfrm>
            <a:off x="1646010" y="4575822"/>
            <a:ext cx="5775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DDIM Objective = DDPM Objective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65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534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Sampling From Generalized Generative Processes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11730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Denoising Diffusion Implicit Models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Sampling From Generalized Generative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951E4D-1753-ECB3-8F69-D95151B0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235" y="2148654"/>
            <a:ext cx="3775529" cy="5814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4AF054-2C7A-7644-C563-2F29B7D8558D}"/>
              </a:ext>
            </a:extLst>
          </p:cNvPr>
          <p:cNvSpPr/>
          <p:nvPr/>
        </p:nvSpPr>
        <p:spPr>
          <a:xfrm>
            <a:off x="4000500" y="2432958"/>
            <a:ext cx="1583872" cy="305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DAFAF6-F921-AD06-EB95-7D7E6C8D1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2909437"/>
            <a:ext cx="7772400" cy="10590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680B2431-4FC7-43B2-8040-9AD8AD518A0E}"/>
                  </a:ext>
                </a:extLst>
              </p:cNvPr>
              <p:cNvSpPr/>
              <p:nvPr/>
            </p:nvSpPr>
            <p:spPr>
              <a:xfrm>
                <a:off x="1109521" y="4085897"/>
                <a:ext cx="6943508" cy="7083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Same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&amp; Different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kumimoji="1" lang="en-US" altLang="ko-Kore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 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Different generative process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No need to re-train the model ( </a:t>
                </a:r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Using pre-trained DDPM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)</a:t>
                </a:r>
                <a:endParaRPr kumimoji="1" lang="ko-Kore-KR" altLang="en-US" sz="16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680B2431-4FC7-43B2-8040-9AD8AD518A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21" y="4085897"/>
                <a:ext cx="6943508" cy="708336"/>
              </a:xfrm>
              <a:prstGeom prst="roundRect">
                <a:avLst/>
              </a:prstGeom>
              <a:blipFill>
                <a:blip r:embed="rId5"/>
                <a:stretch>
                  <a:fillRect b="-508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091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Denoising Diffusion Implicit Models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Sampling From Generalized Generative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DAFAF6-F921-AD06-EB95-7D7E6C8D1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85992"/>
            <a:ext cx="7772400" cy="10590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304E13-CE2A-FFB1-3A41-CF00499BA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350" y="3477222"/>
            <a:ext cx="5575300" cy="419100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D49761DB-0474-61D8-672F-97E7ABC0306D}"/>
              </a:ext>
            </a:extLst>
          </p:cNvPr>
          <p:cNvSpPr/>
          <p:nvPr/>
        </p:nvSpPr>
        <p:spPr>
          <a:xfrm>
            <a:off x="966490" y="4306520"/>
            <a:ext cx="298226" cy="260101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C4D6208-E9EE-5760-AB99-88096790E999}"/>
              </a:ext>
            </a:extLst>
          </p:cNvPr>
          <p:cNvSpPr/>
          <p:nvPr/>
        </p:nvSpPr>
        <p:spPr>
          <a:xfrm>
            <a:off x="1396833" y="4082403"/>
            <a:ext cx="6943508" cy="7083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Forward Process </a:t>
            </a:r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→ 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Markovian</a:t>
            </a:r>
          </a:p>
          <a:p>
            <a:pPr algn="ctr">
              <a:lnSpc>
                <a:spcPct val="120000"/>
              </a:lnSpc>
            </a:pPr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Generative Process </a:t>
            </a:r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→ 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DDPM</a:t>
            </a:r>
            <a:endParaRPr kumimoji="1" lang="ko-Kore-KR" altLang="en-US" sz="16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03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Denoising Diffusion Implicit Models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Sampling From Generalized Generative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04E13-CE2A-FFB1-3A41-CF00499BA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0" y="2077832"/>
            <a:ext cx="5575300" cy="4191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1FDD81A-EAC3-2E2B-3123-9EF59067C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00" y="2569588"/>
            <a:ext cx="4992261" cy="1794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546029-8681-1D47-358B-BD001A72816D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betterprogramming.pub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/diffusion-models-ddpms-ddims-and-classifier-free-guidance-e07b297b2869#d8a1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2E1BFF-26C0-E3D9-2ADE-03F0B9F59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031" y="3202422"/>
            <a:ext cx="4124269" cy="16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51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Denoising Diffusion Implicit Models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Sampling From Generalized Generative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46029-8681-1D47-358B-BD001A72816D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betterprogramming.pub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/diffusion-models-ddpms-ddims-and-classifier-free-guidance-e07b297b2869#d8a1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168BEE-2F69-F6F4-B9F0-238F9D173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42243"/>
            <a:ext cx="7772400" cy="1059013"/>
          </a:xfrm>
          <a:prstGeom prst="rect">
            <a:avLst/>
          </a:prstGeom>
        </p:spPr>
      </p:pic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AC899778-8135-3D36-3D8A-6599AADDCA67}"/>
              </a:ext>
            </a:extLst>
          </p:cNvPr>
          <p:cNvSpPr/>
          <p:nvPr/>
        </p:nvSpPr>
        <p:spPr>
          <a:xfrm>
            <a:off x="4412795" y="3173396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0E79AD-BE01-2FE3-8055-D1D6FB943156}"/>
                  </a:ext>
                </a:extLst>
              </p:cNvPr>
              <p:cNvSpPr txBox="1"/>
              <p:nvPr/>
            </p:nvSpPr>
            <p:spPr>
              <a:xfrm>
                <a:off x="4743454" y="3140740"/>
                <a:ext cx="3207643" cy="34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0E79AD-BE01-2FE3-8055-D1D6FB943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4" y="3140740"/>
                <a:ext cx="3207643" cy="343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59D7C533-0815-D746-19E7-F220A2456ABD}"/>
              </a:ext>
            </a:extLst>
          </p:cNvPr>
          <p:cNvSpPr/>
          <p:nvPr/>
        </p:nvSpPr>
        <p:spPr>
          <a:xfrm>
            <a:off x="1322616" y="3680973"/>
            <a:ext cx="6515100" cy="111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0F9D2-6373-16CA-07BD-3A64CA794900}"/>
              </a:ext>
            </a:extLst>
          </p:cNvPr>
          <p:cNvSpPr txBox="1"/>
          <p:nvPr/>
        </p:nvSpPr>
        <p:spPr>
          <a:xfrm>
            <a:off x="458657" y="4068104"/>
            <a:ext cx="814971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DDIM</a:t>
            </a:r>
            <a:endParaRPr kumimoji="1" lang="ko-Kore-KR" altLang="en-US" sz="1600" b="1" dirty="0">
              <a:latin typeface="Proxima Nova" panose="02000506030000020004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19DDA1-63C1-7F27-57A1-8DFB0CCC8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526" y="3852683"/>
            <a:ext cx="6165279" cy="7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87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Denoising Diffusion Implicit Models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Sampling From Generalized Generative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46029-8681-1D47-358B-BD001A72816D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betterprogramming.pub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/diffusion-models-ddpms-ddims-and-classifier-free-guidance-e07b297b2869#d8a1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D7C533-0815-D746-19E7-F220A2456ABD}"/>
              </a:ext>
            </a:extLst>
          </p:cNvPr>
          <p:cNvSpPr/>
          <p:nvPr/>
        </p:nvSpPr>
        <p:spPr>
          <a:xfrm>
            <a:off x="1314450" y="2183960"/>
            <a:ext cx="6515100" cy="111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0F9D2-6373-16CA-07BD-3A64CA794900}"/>
              </a:ext>
            </a:extLst>
          </p:cNvPr>
          <p:cNvSpPr txBox="1"/>
          <p:nvPr/>
        </p:nvSpPr>
        <p:spPr>
          <a:xfrm>
            <a:off x="4107363" y="1902189"/>
            <a:ext cx="814971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DDIM</a:t>
            </a:r>
            <a:endParaRPr kumimoji="1" lang="ko-Kore-KR" altLang="en-US" sz="1600" b="1" dirty="0">
              <a:latin typeface="Proxima Nova" panose="02000506030000020004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19DDA1-63C1-7F27-57A1-8DFB0CCC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60" y="2355670"/>
            <a:ext cx="6165279" cy="7740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DA432B54-7AF3-3C74-0F80-BDE0E93D4B70}"/>
                  </a:ext>
                </a:extLst>
              </p:cNvPr>
              <p:cNvSpPr/>
              <p:nvPr/>
            </p:nvSpPr>
            <p:spPr>
              <a:xfrm>
                <a:off x="1100246" y="3487260"/>
                <a:ext cx="6943508" cy="53308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Forward process </a:t>
                </a:r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becomes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</a:t>
                </a:r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deterministic with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and</a:t>
                </a:r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1600" b="1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</p:txBody>
          </p:sp>
        </mc:Choice>
        <mc:Fallback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DA432B54-7AF3-3C74-0F80-BDE0E93D4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46" y="3487260"/>
                <a:ext cx="6943508" cy="53308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2D9A2DD-2AEE-D161-02B4-83E8F75716EB}"/>
              </a:ext>
            </a:extLst>
          </p:cNvPr>
          <p:cNvSpPr/>
          <p:nvPr/>
        </p:nvSpPr>
        <p:spPr>
          <a:xfrm>
            <a:off x="1100246" y="4181716"/>
            <a:ext cx="6943508" cy="5330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Samples are generated from </a:t>
            </a:r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latent variables </a:t>
            </a:r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with a </a:t>
            </a:r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fixed procedure</a:t>
            </a:r>
            <a:endParaRPr lang="en-US" altLang="ko-KR" sz="1600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52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Accelerated Generation Processes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Sampling From Generalized Generative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173526-7789-A534-76E4-E1878BEDD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53" y="1957521"/>
            <a:ext cx="7056693" cy="7505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17D2D2-BEA9-1292-83B9-09F3D8F7F359}"/>
                  </a:ext>
                </a:extLst>
              </p:cNvPr>
              <p:cNvSpPr txBox="1"/>
              <p:nvPr/>
            </p:nvSpPr>
            <p:spPr>
              <a:xfrm>
                <a:off x="1228728" y="2858977"/>
                <a:ext cx="66865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600" b="1" dirty="0">
                    <a:latin typeface="Proxima Nova" panose="02000506030000020004" pitchFamily="2" charset="0"/>
                  </a:rPr>
                  <a:t>Fixed</a:t>
                </a:r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ore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</a:t>
                </a:r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: </a:t>
                </a:r>
                <a:r>
                  <a:rPr kumimoji="1" lang="en-US" altLang="ko-Kore-KR" sz="1600" b="1" dirty="0">
                    <a:latin typeface="Proxima Nova" panose="02000506030000020004" pitchFamily="2" charset="0"/>
                  </a:rPr>
                  <a:t>No dependency</a:t>
                </a:r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on any forward procedure</a:t>
                </a:r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17D2D2-BEA9-1292-83B9-09F3D8F7F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28" y="2858977"/>
                <a:ext cx="6686546" cy="338554"/>
              </a:xfrm>
              <a:prstGeom prst="rect">
                <a:avLst/>
              </a:prstGeom>
              <a:blipFill>
                <a:blip r:embed="rId4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469AD92F-BEE8-F6A2-D369-1460B9448F08}"/>
              </a:ext>
            </a:extLst>
          </p:cNvPr>
          <p:cNvSpPr/>
          <p:nvPr/>
        </p:nvSpPr>
        <p:spPr>
          <a:xfrm>
            <a:off x="4412795" y="3272157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427B3-A62A-8CC7-3EF0-975614B9122B}"/>
              </a:ext>
            </a:extLst>
          </p:cNvPr>
          <p:cNvSpPr txBox="1"/>
          <p:nvPr/>
        </p:nvSpPr>
        <p:spPr>
          <a:xfrm>
            <a:off x="1228725" y="3644129"/>
            <a:ext cx="6686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Forward processes with </a:t>
            </a:r>
            <a:r>
              <a:rPr kumimoji="1" lang="en-US" altLang="ko-Kore-KR" sz="1600" b="1" dirty="0">
                <a:latin typeface="Proxima Nova" panose="02000506030000020004" pitchFamily="2" charset="0"/>
              </a:rPr>
              <a:t>shorter lengths </a:t>
            </a:r>
            <a:r>
              <a:rPr kumimoji="1" lang="en-US" altLang="ko-Kore-KR" sz="1600" dirty="0">
                <a:latin typeface="Proxima Nova" panose="02000506030000020004" pitchFamily="2" charset="0"/>
              </a:rPr>
              <a:t>could be considered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D20B4222-DDD5-81D6-0A89-1E8FF441EA25}"/>
              </a:ext>
            </a:extLst>
          </p:cNvPr>
          <p:cNvSpPr/>
          <p:nvPr/>
        </p:nvSpPr>
        <p:spPr>
          <a:xfrm>
            <a:off x="4412794" y="4046816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C2EBCA-CE16-4795-3EF8-D04A75620C6B}"/>
              </a:ext>
            </a:extLst>
          </p:cNvPr>
          <p:cNvSpPr txBox="1"/>
          <p:nvPr/>
        </p:nvSpPr>
        <p:spPr>
          <a:xfrm>
            <a:off x="1228724" y="4406545"/>
            <a:ext cx="6686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Corresponding generative processes could be </a:t>
            </a:r>
            <a:r>
              <a:rPr kumimoji="1" lang="en-US" altLang="ko-Kore-KR" sz="1600" b="1" dirty="0">
                <a:latin typeface="Proxima Nova" panose="02000506030000020004" pitchFamily="2" charset="0"/>
              </a:rPr>
              <a:t>accelerated</a:t>
            </a:r>
            <a:endParaRPr kumimoji="1" lang="ko-Kore-KR" altLang="en-US" sz="1600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55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090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8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8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Accelerated Generation Processes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Sampling From Generalized Generative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C2EBCA-CE16-4795-3EF8-D04A75620C6B}"/>
                  </a:ext>
                </a:extLst>
              </p:cNvPr>
              <p:cNvSpPr txBox="1"/>
              <p:nvPr/>
            </p:nvSpPr>
            <p:spPr>
              <a:xfrm>
                <a:off x="673550" y="2490922"/>
                <a:ext cx="3898450" cy="386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Forward Process defined 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ore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ore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C2EBCA-CE16-4795-3EF8-D04A75620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50" y="2490922"/>
                <a:ext cx="3898450" cy="386452"/>
              </a:xfrm>
              <a:prstGeom prst="rect">
                <a:avLst/>
              </a:prstGeom>
              <a:blipFill>
                <a:blip r:embed="rId3"/>
                <a:stretch>
                  <a:fillRect l="-649" t="-3226" b="-129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4AD06AD7-EDC3-2D29-3EEB-B41736B840AF}"/>
              </a:ext>
            </a:extLst>
          </p:cNvPr>
          <p:cNvSpPr/>
          <p:nvPr/>
        </p:nvSpPr>
        <p:spPr>
          <a:xfrm>
            <a:off x="4572000" y="2332431"/>
            <a:ext cx="3829050" cy="767443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E75937-2AD8-2A22-C8EF-6EA5E645FD15}"/>
                  </a:ext>
                </a:extLst>
              </p:cNvPr>
              <p:cNvSpPr txBox="1"/>
              <p:nvPr/>
            </p:nvSpPr>
            <p:spPr>
              <a:xfrm>
                <a:off x="4537300" y="2509901"/>
                <a:ext cx="38984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: Increasing sub-sequence of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[1,…,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E75937-2AD8-2A22-C8EF-6EA5E645F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300" y="2509901"/>
                <a:ext cx="3898450" cy="338554"/>
              </a:xfrm>
              <a:prstGeom prst="rect">
                <a:avLst/>
              </a:prstGeom>
              <a:blipFill>
                <a:blip r:embed="rId4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D6810F59-459E-2862-3366-0615002E6D71}"/>
              </a:ext>
            </a:extLst>
          </p:cNvPr>
          <p:cNvSpPr/>
          <p:nvPr/>
        </p:nvSpPr>
        <p:spPr>
          <a:xfrm>
            <a:off x="4412796" y="3306834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42956-77EA-DBB9-61F0-B77B79ABE888}"/>
                  </a:ext>
                </a:extLst>
              </p:cNvPr>
              <p:cNvSpPr txBox="1"/>
              <p:nvPr/>
            </p:nvSpPr>
            <p:spPr>
              <a:xfrm>
                <a:off x="2622775" y="3753957"/>
                <a:ext cx="3898450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ko-Kore-K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kumimoji="1" lang="en-US" altLang="ko-Kore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42956-77EA-DBB9-61F0-B77B79ABE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775" y="3753957"/>
                <a:ext cx="3898450" cy="4113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B8B2B8-1AB7-E818-4BCD-98148AC84B5F}"/>
                  </a:ext>
                </a:extLst>
              </p:cNvPr>
              <p:cNvSpPr txBox="1"/>
              <p:nvPr/>
            </p:nvSpPr>
            <p:spPr>
              <a:xfrm>
                <a:off x="2632050" y="4165352"/>
                <a:ext cx="3898450" cy="339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≒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ore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B8B2B8-1AB7-E818-4BCD-98148AC84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050" y="4165352"/>
                <a:ext cx="3898450" cy="339517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377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Accelerated Generation Processes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Sampling From Generalized Generative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0E35D6-94E2-6E37-01C3-5AD8E8E07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0" y="2843240"/>
            <a:ext cx="6019800" cy="170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23D8D4-722A-902C-7CF7-F16C2E75B5B6}"/>
                  </a:ext>
                </a:extLst>
              </p:cNvPr>
              <p:cNvSpPr txBox="1"/>
              <p:nvPr/>
            </p:nvSpPr>
            <p:spPr>
              <a:xfrm>
                <a:off x="1296175" y="4521585"/>
                <a:ext cx="38984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=[1,3]</m:t>
                      </m:r>
                    </m:oMath>
                  </m:oMathPara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23D8D4-722A-902C-7CF7-F16C2E75B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175" y="4521585"/>
                <a:ext cx="3898450" cy="338554"/>
              </a:xfrm>
              <a:prstGeom prst="rect">
                <a:avLst/>
              </a:prstGeom>
              <a:blipFill>
                <a:blip r:embed="rId4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80ECAE88-2292-FD00-D2B6-2ED9DC826E47}"/>
              </a:ext>
            </a:extLst>
          </p:cNvPr>
          <p:cNvSpPr/>
          <p:nvPr/>
        </p:nvSpPr>
        <p:spPr>
          <a:xfrm>
            <a:off x="698143" y="3953534"/>
            <a:ext cx="5396594" cy="59150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E150E90-9FE2-88E2-AF9E-028AA1A2CA0E}"/>
              </a:ext>
            </a:extLst>
          </p:cNvPr>
          <p:cNvSpPr/>
          <p:nvPr/>
        </p:nvSpPr>
        <p:spPr>
          <a:xfrm>
            <a:off x="6168577" y="4031779"/>
            <a:ext cx="2709803" cy="4350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Modified Forward Process</a:t>
            </a:r>
            <a:endParaRPr kumimoji="1" lang="ko-Kore-KR" altLang="en-US" sz="16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CF53B3-B5FB-FEF5-87E0-AC5FD3FEEA33}"/>
              </a:ext>
            </a:extLst>
          </p:cNvPr>
          <p:cNvSpPr/>
          <p:nvPr/>
        </p:nvSpPr>
        <p:spPr>
          <a:xfrm>
            <a:off x="1209771" y="2799972"/>
            <a:ext cx="2770415" cy="95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8B47B5F-9618-FA3D-A04A-30FFD9FBA169}"/>
              </a:ext>
            </a:extLst>
          </p:cNvPr>
          <p:cNvSpPr/>
          <p:nvPr/>
        </p:nvSpPr>
        <p:spPr>
          <a:xfrm>
            <a:off x="4067634" y="2625733"/>
            <a:ext cx="2709803" cy="435014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Sampling Trajectory</a:t>
            </a:r>
            <a:endParaRPr kumimoji="1" lang="ko-Kore-KR" altLang="en-US" sz="16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64AD9E-9117-64E2-9955-BFA535FC5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236" y="1527740"/>
            <a:ext cx="3354064" cy="101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Accelerated Generation Processes (Forward Process)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Sampling From Generalized Generative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376D3F-92EB-3933-5690-F422149E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05" y="1806818"/>
            <a:ext cx="7408389" cy="8364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3E3EFE-C9C0-4068-1DAC-5F93D4449B80}"/>
                  </a:ext>
                </a:extLst>
              </p:cNvPr>
              <p:cNvSpPr txBox="1"/>
              <p:nvPr/>
            </p:nvSpPr>
            <p:spPr>
              <a:xfrm>
                <a:off x="867804" y="2633233"/>
                <a:ext cx="74083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ko-Kore-KR" sz="1600" b="0" dirty="0">
                    <a:ea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: A sub-sequence of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[1,…,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of length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)</a:t>
                </a:r>
              </a:p>
              <a:p>
                <a:pPr algn="just"/>
                <a:endParaRPr kumimoji="1" lang="en-US" altLang="ko-Kore-KR" sz="1600" dirty="0">
                  <a:latin typeface="Proxima Nova" panose="02000506030000020004" pitchFamily="2" charset="0"/>
                </a:endParaRPr>
              </a:p>
              <a:p>
                <a:pPr algn="just"/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ore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\ 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( Complement of </a:t>
                </a:r>
                <a14:m>
                  <m:oMath xmlns:m="http://schemas.openxmlformats.org/officeDocument/2006/math">
                    <m:r>
                      <a:rPr kumimoji="1" lang="en-US" altLang="ko-Kore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)</a:t>
                </a:r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3E3EFE-C9C0-4068-1DAC-5F93D4449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04" y="2633233"/>
                <a:ext cx="7408389" cy="830997"/>
              </a:xfrm>
              <a:prstGeom prst="rect">
                <a:avLst/>
              </a:prstGeom>
              <a:blipFill>
                <a:blip r:embed="rId4"/>
                <a:stretch>
                  <a:fillRect l="-514" t="-3030" b="-90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2CE1B1A-B45A-0ED9-9DF0-B86056DBA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78" y="3556767"/>
            <a:ext cx="8386844" cy="9239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E985268-0FC8-EE9F-09DF-A980F1598271}"/>
              </a:ext>
            </a:extLst>
          </p:cNvPr>
          <p:cNvSpPr/>
          <p:nvPr/>
        </p:nvSpPr>
        <p:spPr>
          <a:xfrm>
            <a:off x="8107135" y="3592286"/>
            <a:ext cx="529757" cy="383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B85231-C1D0-092A-CF25-4F688DFD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063" y="4557761"/>
            <a:ext cx="3800889" cy="2865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CC9CC6-E26C-16AB-6829-949451096CC6}"/>
              </a:ext>
            </a:extLst>
          </p:cNvPr>
          <p:cNvSpPr/>
          <p:nvPr/>
        </p:nvSpPr>
        <p:spPr>
          <a:xfrm>
            <a:off x="1402679" y="4495954"/>
            <a:ext cx="6004441" cy="3936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       Designed to satisfy</a:t>
            </a:r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5" name="왼쪽 중괄호[L] 14">
            <a:extLst>
              <a:ext uri="{FF2B5EF4-FFF2-40B4-BE49-F238E27FC236}">
                <a16:creationId xmlns:a16="http://schemas.microsoft.com/office/drawing/2014/main" id="{D7730CA8-0875-C253-2C3A-49294CB9225A}"/>
              </a:ext>
            </a:extLst>
          </p:cNvPr>
          <p:cNvSpPr/>
          <p:nvPr/>
        </p:nvSpPr>
        <p:spPr>
          <a:xfrm>
            <a:off x="790241" y="2814574"/>
            <a:ext cx="220436" cy="499970"/>
          </a:xfrm>
          <a:prstGeom prst="leftBrace">
            <a:avLst>
              <a:gd name="adj1" fmla="val 63889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2207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Accelerated Generation Processes (Generative Process)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8344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3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Sampling From Generalized Generative Processes</a:t>
            </a:r>
            <a:endParaRPr sz="23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FB6662-8875-2BD8-7D98-7A02F948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74" y="1884925"/>
            <a:ext cx="5251450" cy="10341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DEFE2E-76EC-2885-4E0C-2DC080D07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846" y="2976284"/>
            <a:ext cx="5461907" cy="686927"/>
          </a:xfrm>
          <a:prstGeom prst="rect">
            <a:avLst/>
          </a:prstGeom>
        </p:spPr>
      </p:pic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C402437-2EC3-353F-6E8A-153DC33E3F98}"/>
              </a:ext>
            </a:extLst>
          </p:cNvPr>
          <p:cNvSpPr/>
          <p:nvPr/>
        </p:nvSpPr>
        <p:spPr>
          <a:xfrm>
            <a:off x="1670276" y="2951685"/>
            <a:ext cx="5651046" cy="711526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1F5109-5BD7-95EA-F524-A5199AD37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440" y="3765350"/>
            <a:ext cx="4606977" cy="1248225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6A5EFDA6-5461-3D4C-14FD-52BC416FCF3E}"/>
              </a:ext>
            </a:extLst>
          </p:cNvPr>
          <p:cNvSpPr/>
          <p:nvPr/>
        </p:nvSpPr>
        <p:spPr>
          <a:xfrm>
            <a:off x="6800447" y="4139343"/>
            <a:ext cx="298226" cy="260101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EC8A27-DF55-CCF5-C5AC-E71B53EE3F15}"/>
                  </a:ext>
                </a:extLst>
              </p:cNvPr>
              <p:cNvSpPr txBox="1"/>
              <p:nvPr/>
            </p:nvSpPr>
            <p:spPr>
              <a:xfrm>
                <a:off x="7082345" y="4084327"/>
                <a:ext cx="1871568" cy="604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ko-Kore-KR" sz="1600" b="0" dirty="0">
                    <a:latin typeface="Proxima Nova" panose="02000506030000020004" pitchFamily="2" charset="0"/>
                    <a:ea typeface="Cambria Math" panose="02040503050406030204" pitchFamily="18" charset="0"/>
                  </a:rPr>
                  <a:t>Also can be</a:t>
                </a:r>
              </a:p>
              <a:p>
                <a:pPr algn="just"/>
                <a:r>
                  <a:rPr kumimoji="1" lang="en-US" altLang="ko-Kore-KR" sz="1600" b="0" dirty="0">
                    <a:latin typeface="Proxima Nova" panose="02000506030000020004" pitchFamily="2" charset="0"/>
                    <a:ea typeface="Cambria Math" panose="02040503050406030204" pitchFamily="18" charset="0"/>
                  </a:rPr>
                  <a:t>substituted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endParaRPr kumimoji="1" lang="en-US" altLang="ko-Kore-KR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EC8A27-DF55-CCF5-C5AC-E71B53EE3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345" y="4084327"/>
                <a:ext cx="1871568" cy="604396"/>
              </a:xfrm>
              <a:prstGeom prst="rect">
                <a:avLst/>
              </a:prstGeom>
              <a:blipFill>
                <a:blip r:embed="rId6"/>
                <a:stretch>
                  <a:fillRect l="-1342" t="-2041" b="-81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A55FC47-9214-7E2D-1D58-B9FD38D6E773}"/>
              </a:ext>
            </a:extLst>
          </p:cNvPr>
          <p:cNvSpPr txBox="1"/>
          <p:nvPr/>
        </p:nvSpPr>
        <p:spPr>
          <a:xfrm>
            <a:off x="7062015" y="4585828"/>
            <a:ext cx="1871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DDPM Objective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39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04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82332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vs DDIM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46029-8681-1D47-358B-BD001A72816D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betterprogramming.pub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/diffusion-models-ddpms-ddims-and-classifier-free-guidance-e07b297b2869#d8a1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D7C533-0815-D746-19E7-F220A2456ABD}"/>
              </a:ext>
            </a:extLst>
          </p:cNvPr>
          <p:cNvSpPr/>
          <p:nvPr/>
        </p:nvSpPr>
        <p:spPr>
          <a:xfrm>
            <a:off x="1020536" y="3567031"/>
            <a:ext cx="6515100" cy="111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0F9D2-6373-16CA-07BD-3A64CA794900}"/>
              </a:ext>
            </a:extLst>
          </p:cNvPr>
          <p:cNvSpPr txBox="1"/>
          <p:nvPr/>
        </p:nvSpPr>
        <p:spPr>
          <a:xfrm>
            <a:off x="118110" y="3954160"/>
            <a:ext cx="814971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DDIM</a:t>
            </a:r>
            <a:endParaRPr kumimoji="1" lang="ko-Kore-KR" altLang="en-US" sz="1600" b="1" dirty="0">
              <a:latin typeface="Proxima Nova" panose="02000506030000020004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819DDA1-63C1-7F27-57A1-8DFB0CCC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46" y="3738741"/>
            <a:ext cx="6165279" cy="7740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763F92E-B919-AE62-6D9A-A1AE38D2ECD7}"/>
              </a:ext>
            </a:extLst>
          </p:cNvPr>
          <p:cNvSpPr/>
          <p:nvPr/>
        </p:nvSpPr>
        <p:spPr>
          <a:xfrm>
            <a:off x="1019781" y="2133485"/>
            <a:ext cx="6515100" cy="111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4941C-AB2A-6E79-C16E-A6AAED9C0D0D}"/>
              </a:ext>
            </a:extLst>
          </p:cNvPr>
          <p:cNvSpPr txBox="1"/>
          <p:nvPr/>
        </p:nvSpPr>
        <p:spPr>
          <a:xfrm>
            <a:off x="117355" y="2520614"/>
            <a:ext cx="814971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DDPM</a:t>
            </a:r>
            <a:endParaRPr kumimoji="1" lang="ko-Kore-KR" altLang="en-US" sz="1600" b="1" dirty="0">
              <a:latin typeface="Proxima Nova" panose="02000506030000020004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EE72DF-A87E-28C2-FB16-C6E29266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661" y="2409187"/>
            <a:ext cx="5970847" cy="627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9D90AB-1D56-4EA8-7BAA-B7E415345DE0}"/>
              </a:ext>
            </a:extLst>
          </p:cNvPr>
          <p:cNvSpPr txBox="1"/>
          <p:nvPr/>
        </p:nvSpPr>
        <p:spPr>
          <a:xfrm>
            <a:off x="7658452" y="2123087"/>
            <a:ext cx="1173848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Stochastic</a:t>
            </a:r>
            <a:endParaRPr kumimoji="1" lang="ko-Kore-KR" altLang="en-US" sz="1600" b="1" dirty="0">
              <a:latin typeface="Proxima Nova" panose="0200050603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5F29A-4F63-BD73-3D0F-DD4322A8DB35}"/>
              </a:ext>
            </a:extLst>
          </p:cNvPr>
          <p:cNvSpPr txBox="1"/>
          <p:nvPr/>
        </p:nvSpPr>
        <p:spPr>
          <a:xfrm>
            <a:off x="7658452" y="2467437"/>
            <a:ext cx="1173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Many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iterations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9D307-A994-A5AB-62F4-028178BD03AC}"/>
              </a:ext>
            </a:extLst>
          </p:cNvPr>
          <p:cNvSpPr txBox="1"/>
          <p:nvPr/>
        </p:nvSpPr>
        <p:spPr>
          <a:xfrm>
            <a:off x="7658452" y="2945666"/>
            <a:ext cx="1173848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Slow</a:t>
            </a:r>
            <a:endParaRPr kumimoji="1" lang="ko-Kore-KR" altLang="en-US" sz="1600" b="1" dirty="0">
              <a:latin typeface="Proxima Nova" panose="0200050603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A8C90-4944-1744-4E72-3AE4817AC20D}"/>
              </a:ext>
            </a:extLst>
          </p:cNvPr>
          <p:cNvSpPr txBox="1"/>
          <p:nvPr/>
        </p:nvSpPr>
        <p:spPr>
          <a:xfrm>
            <a:off x="7658452" y="3768245"/>
            <a:ext cx="1265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Deterministic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68B1B2-F3D7-516E-7EB7-48F7A0A26A2D}"/>
              </a:ext>
            </a:extLst>
          </p:cNvPr>
          <p:cNvSpPr txBox="1"/>
          <p:nvPr/>
        </p:nvSpPr>
        <p:spPr>
          <a:xfrm>
            <a:off x="7658452" y="4104135"/>
            <a:ext cx="1265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Cost-efficient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340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 Settings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DA432B54-7AF3-3C74-0F80-BDE0E93D4B70}"/>
                  </a:ext>
                </a:extLst>
              </p:cNvPr>
              <p:cNvSpPr/>
              <p:nvPr/>
            </p:nvSpPr>
            <p:spPr>
              <a:xfrm>
                <a:off x="1100246" y="2020910"/>
                <a:ext cx="6943508" cy="53308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Same Trained Model </a:t>
                </a:r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with T = 1000,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objective with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ko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ko-KR" sz="1600" b="1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</p:txBody>
          </p:sp>
        </mc:Choice>
        <mc:Fallback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DA432B54-7AF3-3C74-0F80-BDE0E93D4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46" y="2020910"/>
                <a:ext cx="6943508" cy="53308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82D9A2DD-2AEE-D161-02B4-83E8F75716EB}"/>
                  </a:ext>
                </a:extLst>
              </p:cNvPr>
              <p:cNvSpPr/>
              <p:nvPr/>
            </p:nvSpPr>
            <p:spPr>
              <a:xfrm>
                <a:off x="1109521" y="2887391"/>
                <a:ext cx="6943508" cy="9326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kumimoji="1" lang="en-US" altLang="ko-Kore-KR" sz="16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  <a:ea typeface="Cambria Math" panose="02040503050406030204" pitchFamily="18" charset="0"/>
                  </a:rPr>
                  <a:t>Control the </a:t>
                </a:r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  <a:ea typeface="Cambria Math" panose="02040503050406030204" pitchFamily="18" charset="0"/>
                  </a:rPr>
                  <a:t>magnitude of stochasticity </a:t>
                </a:r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  <a:ea typeface="Cambria Math" panose="02040503050406030204" pitchFamily="18" charset="0"/>
                  </a:rPr>
                  <a:t>( </a:t>
                </a:r>
                <a14:m>
                  <m:oMath xmlns:m="http://schemas.openxmlformats.org/officeDocument/2006/math">
                    <m:r>
                      <a:rPr kumimoji="1" lang="en-US" altLang="ko-Kore-KR" sz="1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kumimoji="1" lang="en-US" altLang="ko-Kore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: DDPM  / </a:t>
                </a:r>
                <a14:m>
                  <m:oMath xmlns:m="http://schemas.openxmlformats.org/officeDocument/2006/math">
                    <m:r>
                      <a:rPr kumimoji="1" lang="en-US" altLang="ko-Kore-KR" sz="1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kumimoji="1" lang="en-US" altLang="ko-Kore-KR" sz="16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: DDIM )</a:t>
                </a:r>
              </a:p>
            </p:txBody>
          </p:sp>
        </mc:Choice>
        <mc:Fallback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82D9A2DD-2AEE-D161-02B4-83E8F7571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21" y="2887391"/>
                <a:ext cx="6943508" cy="9326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5FCC1D7-F464-3A72-4AE1-59459E813E28}"/>
              </a:ext>
            </a:extLst>
          </p:cNvPr>
          <p:cNvSpPr txBox="1"/>
          <p:nvPr/>
        </p:nvSpPr>
        <p:spPr>
          <a:xfrm>
            <a:off x="2620735" y="2509999"/>
            <a:ext cx="3902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No update on training procedure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6410AA-B312-E527-1827-A3A818E2E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356" y="2998535"/>
            <a:ext cx="4089837" cy="3861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27674C38-BFA9-5CE2-4C8B-77F225B770BA}"/>
                  </a:ext>
                </a:extLst>
              </p:cNvPr>
              <p:cNvSpPr/>
              <p:nvPr/>
            </p:nvSpPr>
            <p:spPr>
              <a:xfrm>
                <a:off x="1100245" y="3971282"/>
                <a:ext cx="6943508" cy="9326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kumimoji="1" lang="en-US" altLang="ko-Kore-KR" sz="16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  <a:ea typeface="Cambria Math" panose="02040503050406030204" pitchFamily="18" charset="0"/>
                  </a:rPr>
                  <a:t>DDPM with </a:t>
                </a:r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  <a:ea typeface="Cambria Math" panose="02040503050406030204" pitchFamily="18" charset="0"/>
                  </a:rPr>
                  <a:t>higher standard deviation</a:t>
                </a:r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  <a:ea typeface="Cambria Math" panose="02040503050406030204" pitchFamily="18" charset="0"/>
                  </a:rPr>
                  <a:t> than </a:t>
                </a:r>
                <a14:m>
                  <m:oMath xmlns:m="http://schemas.openxmlformats.org/officeDocument/2006/math">
                    <m:r>
                      <a:rPr kumimoji="1" lang="en-US" altLang="ko-Kore-KR" sz="16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kumimoji="1" lang="en-US" altLang="ko-Kore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endParaRPr kumimoji="1" lang="en-US" altLang="ko-Kore-KR" sz="16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27674C38-BFA9-5CE2-4C8B-77F225B77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45" y="3971282"/>
                <a:ext cx="6943508" cy="93269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06534C98-DB63-D68E-B79F-29DDD79B0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4635" y="4105812"/>
            <a:ext cx="2454730" cy="3375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174EFE-421C-43CA-9E70-30D1EFDA058E}"/>
                  </a:ext>
                </a:extLst>
              </p:cNvPr>
              <p:cNvSpPr txBox="1"/>
              <p:nvPr/>
            </p:nvSpPr>
            <p:spPr>
              <a:xfrm>
                <a:off x="5747711" y="4053786"/>
                <a:ext cx="1173848" cy="530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rad>
                    </m:oMath>
                  </m:oMathPara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174EFE-421C-43CA-9E70-30D1EFDA0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711" y="4053786"/>
                <a:ext cx="1173848" cy="5307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8B4AFE-83C3-BAF1-D347-BDB5EBA80672}"/>
                  </a:ext>
                </a:extLst>
              </p:cNvPr>
              <p:cNvSpPr txBox="1"/>
              <p:nvPr/>
            </p:nvSpPr>
            <p:spPr>
              <a:xfrm>
                <a:off x="6585371" y="2937096"/>
                <a:ext cx="1173848" cy="530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rad>
                    </m:oMath>
                  </m:oMathPara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8B4AFE-83C3-BAF1-D347-BDB5EBA80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371" y="2937096"/>
                <a:ext cx="1173848" cy="5307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098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Generation measured in FID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1A307-0AA6-4560-769C-7D8E1297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95" y="2354800"/>
            <a:ext cx="8253610" cy="18860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0578E-BD66-09B6-18BF-86350681B4E3}"/>
              </a:ext>
            </a:extLst>
          </p:cNvPr>
          <p:cNvSpPr txBox="1"/>
          <p:nvPr/>
        </p:nvSpPr>
        <p:spPr>
          <a:xfrm>
            <a:off x="-89807" y="2921931"/>
            <a:ext cx="814971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DDIM</a:t>
            </a:r>
            <a:endParaRPr kumimoji="1" lang="ko-Kore-KR" altLang="en-US" sz="1600" b="1" dirty="0">
              <a:latin typeface="Proxima Nova" panose="02000506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748C9-E5C0-73D3-847E-08305B7D9BBB}"/>
              </a:ext>
            </a:extLst>
          </p:cNvPr>
          <p:cNvSpPr txBox="1"/>
          <p:nvPr/>
        </p:nvSpPr>
        <p:spPr>
          <a:xfrm>
            <a:off x="-71294" y="3559493"/>
            <a:ext cx="814971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DDPM</a:t>
            </a:r>
            <a:endParaRPr kumimoji="1" lang="ko-Kore-KR" altLang="en-US" sz="1600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760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Generation measured in FID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48085E-58F2-EC98-C898-BE30D151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919" y="1965773"/>
            <a:ext cx="4426162" cy="10114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1996E6-5C5D-C731-2FA6-A6FA674F2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67" y="3065336"/>
            <a:ext cx="8617066" cy="176426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7DE79C-FBCF-0F68-2848-DAEC54AE9AE2}"/>
              </a:ext>
            </a:extLst>
          </p:cNvPr>
          <p:cNvSpPr/>
          <p:nvPr/>
        </p:nvSpPr>
        <p:spPr>
          <a:xfrm>
            <a:off x="2873828" y="2129282"/>
            <a:ext cx="326571" cy="1057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B8D5EF-7934-89E6-6AF5-15A2DA11B3B0}"/>
              </a:ext>
            </a:extLst>
          </p:cNvPr>
          <p:cNvSpPr/>
          <p:nvPr/>
        </p:nvSpPr>
        <p:spPr>
          <a:xfrm flipV="1">
            <a:off x="254552" y="3065335"/>
            <a:ext cx="1998791" cy="1769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6F755B-71E2-8CBE-4827-36CA7F531C1F}"/>
              </a:ext>
            </a:extLst>
          </p:cNvPr>
          <p:cNvSpPr/>
          <p:nvPr/>
        </p:nvSpPr>
        <p:spPr>
          <a:xfrm>
            <a:off x="4053837" y="2132254"/>
            <a:ext cx="326571" cy="10577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61BCD0-B949-CD74-5BB7-EFA855D47DCD}"/>
              </a:ext>
            </a:extLst>
          </p:cNvPr>
          <p:cNvSpPr/>
          <p:nvPr/>
        </p:nvSpPr>
        <p:spPr>
          <a:xfrm flipV="1">
            <a:off x="2472517" y="3062868"/>
            <a:ext cx="1998791" cy="1769204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C1E4E4-67CE-D90B-B326-3711E35A301F}"/>
              </a:ext>
            </a:extLst>
          </p:cNvPr>
          <p:cNvSpPr/>
          <p:nvPr/>
        </p:nvSpPr>
        <p:spPr>
          <a:xfrm>
            <a:off x="4829454" y="2133487"/>
            <a:ext cx="326571" cy="10577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37C8EB-D40F-2000-B9B9-BD0CEC46C024}"/>
              </a:ext>
            </a:extLst>
          </p:cNvPr>
          <p:cNvSpPr/>
          <p:nvPr/>
        </p:nvSpPr>
        <p:spPr>
          <a:xfrm flipV="1">
            <a:off x="4672694" y="3060401"/>
            <a:ext cx="1998791" cy="176920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556370-39B3-8BBD-AA85-28E0E8DCDE4E}"/>
              </a:ext>
            </a:extLst>
          </p:cNvPr>
          <p:cNvSpPr/>
          <p:nvPr/>
        </p:nvSpPr>
        <p:spPr>
          <a:xfrm>
            <a:off x="6014921" y="2129282"/>
            <a:ext cx="326571" cy="10577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B365F6-2E5E-D68F-E059-58493A59D21D}"/>
              </a:ext>
            </a:extLst>
          </p:cNvPr>
          <p:cNvSpPr/>
          <p:nvPr/>
        </p:nvSpPr>
        <p:spPr>
          <a:xfrm flipV="1">
            <a:off x="6861866" y="3044073"/>
            <a:ext cx="1998791" cy="176920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7356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Efficiency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3FA80D-87BF-DF44-887B-B4E402C7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92058"/>
            <a:ext cx="7772400" cy="1769654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FEBC89E-758B-C479-ADC9-3DD5194DE9A8}"/>
              </a:ext>
            </a:extLst>
          </p:cNvPr>
          <p:cNvSpPr/>
          <p:nvPr/>
        </p:nvSpPr>
        <p:spPr>
          <a:xfrm>
            <a:off x="1109521" y="2049722"/>
            <a:ext cx="6943508" cy="53308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Sampling 50K images with 1 Nvidia 2080 </a:t>
            </a:r>
            <a:r>
              <a:rPr kumimoji="1" lang="en-US" altLang="ko-Kore-KR" sz="1600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Ti</a:t>
            </a:r>
            <a:r>
              <a:rPr kumimoji="1" lang="en-US" altLang="ko-Kore-KR" sz="16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GPU</a:t>
            </a:r>
            <a:endParaRPr lang="en-US" altLang="ko-KR" sz="16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A4CFB03-21D6-C444-0DD6-7E40CB63910A}"/>
              </a:ext>
            </a:extLst>
          </p:cNvPr>
          <p:cNvSpPr/>
          <p:nvPr/>
        </p:nvSpPr>
        <p:spPr>
          <a:xfrm>
            <a:off x="2588078" y="3482107"/>
            <a:ext cx="465364" cy="465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0550A05-A6E7-261B-D664-1A1F70DB8021}"/>
              </a:ext>
            </a:extLst>
          </p:cNvPr>
          <p:cNvSpPr/>
          <p:nvPr/>
        </p:nvSpPr>
        <p:spPr>
          <a:xfrm>
            <a:off x="3981449" y="3012334"/>
            <a:ext cx="465364" cy="465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E31692-AA86-319D-C150-BFE22030C2F4}"/>
              </a:ext>
            </a:extLst>
          </p:cNvPr>
          <p:cNvSpPr/>
          <p:nvPr/>
        </p:nvSpPr>
        <p:spPr>
          <a:xfrm>
            <a:off x="955222" y="3484292"/>
            <a:ext cx="222294" cy="2222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DE02573-00BB-B001-88FB-84F025647E03}"/>
              </a:ext>
            </a:extLst>
          </p:cNvPr>
          <p:cNvSpPr/>
          <p:nvPr/>
        </p:nvSpPr>
        <p:spPr>
          <a:xfrm>
            <a:off x="911719" y="2996006"/>
            <a:ext cx="222294" cy="2222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1235D6D-E382-DFB4-3D5B-7B8DA77367A8}"/>
              </a:ext>
            </a:extLst>
          </p:cNvPr>
          <p:cNvSpPr/>
          <p:nvPr/>
        </p:nvSpPr>
        <p:spPr>
          <a:xfrm>
            <a:off x="5788479" y="3813320"/>
            <a:ext cx="222294" cy="2222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A8E6083-B73C-B1A6-974C-2830D270B7D5}"/>
              </a:ext>
            </a:extLst>
          </p:cNvPr>
          <p:cNvSpPr/>
          <p:nvPr/>
        </p:nvSpPr>
        <p:spPr>
          <a:xfrm>
            <a:off x="6757308" y="3508823"/>
            <a:ext cx="222294" cy="2222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259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</a:t>
            </a:r>
            <a:r>
              <a:rPr lang="en-US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(Recap)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405382-B7E7-027A-DD2B-6994297CB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8" y="2039151"/>
            <a:ext cx="3316699" cy="4358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F01BBB-E8B3-96A3-0D91-6C1991DC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457" y="2041418"/>
            <a:ext cx="4873701" cy="433603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8039732-2372-B437-BB01-279EAF7B9C83}"/>
              </a:ext>
            </a:extLst>
          </p:cNvPr>
          <p:cNvSpPr/>
          <p:nvPr/>
        </p:nvSpPr>
        <p:spPr>
          <a:xfrm>
            <a:off x="3754578" y="2027128"/>
            <a:ext cx="247648" cy="4336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86E6B9-5F53-9D0A-5475-717DF68C2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72" y="2589320"/>
            <a:ext cx="8490655" cy="20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36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Sample Consistency in DDIMs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9FEBC89E-758B-C479-ADC9-3DD5194DE9A8}"/>
                  </a:ext>
                </a:extLst>
              </p:cNvPr>
              <p:cNvSpPr/>
              <p:nvPr/>
            </p:nvSpPr>
            <p:spPr>
              <a:xfrm>
                <a:off x="311700" y="2049722"/>
                <a:ext cx="8520600" cy="53308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retains </a:t>
                </a:r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high-level features 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</a:t>
                </a:r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Similar results 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despite different generative processes</a:t>
                </a:r>
              </a:p>
            </p:txBody>
          </p:sp>
        </mc:Choice>
        <mc:Fallback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9FEBC89E-758B-C479-ADC9-3DD5194DE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049722"/>
                <a:ext cx="8520600" cy="53308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520B126B-73B0-4F51-1D51-DBDB2D480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00" y="2838333"/>
            <a:ext cx="8535398" cy="20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01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79E9E4-BF7F-DF75-8085-165833F6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14" y="1922204"/>
            <a:ext cx="8696971" cy="2905138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Sample Consistency in DDIMs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812075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Interpolation in deterministic generative processes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190A31CF-A7B8-5461-D34E-5BDC1EA70D2E}"/>
                  </a:ext>
                </a:extLst>
              </p:cNvPr>
              <p:cNvSpPr/>
              <p:nvPr/>
            </p:nvSpPr>
            <p:spPr>
              <a:xfrm>
                <a:off x="1214546" y="2309109"/>
                <a:ext cx="6943508" cy="53308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DDPM : With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, highly diverse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is generated (Stochasticity)</a:t>
                </a:r>
              </a:p>
            </p:txBody>
          </p:sp>
        </mc:Choice>
        <mc:Fallback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190A31CF-A7B8-5461-D34E-5BDC1EA70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546" y="2309109"/>
                <a:ext cx="6943508" cy="53308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29853A56-CCD0-0646-3AB0-04104C1AB44D}"/>
                  </a:ext>
                </a:extLst>
              </p:cNvPr>
              <p:cNvSpPr/>
              <p:nvPr/>
            </p:nvSpPr>
            <p:spPr>
              <a:xfrm>
                <a:off x="1214546" y="3189726"/>
                <a:ext cx="6943508" cy="53308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DDIM : With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, 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the result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1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is expected</a:t>
                </a:r>
              </a:p>
            </p:txBody>
          </p:sp>
        </mc:Choice>
        <mc:Fallback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29853A56-CCD0-0646-3AB0-04104C1AB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546" y="3189726"/>
                <a:ext cx="6943508" cy="53308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2B77ACA-7558-ED7F-9194-CF9EAF784DC3}"/>
              </a:ext>
            </a:extLst>
          </p:cNvPr>
          <p:cNvSpPr txBox="1"/>
          <p:nvPr/>
        </p:nvSpPr>
        <p:spPr>
          <a:xfrm>
            <a:off x="1178341" y="4270191"/>
            <a:ext cx="684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Semantic interpolation </a:t>
            </a:r>
            <a:r>
              <a:rPr kumimoji="1" lang="en-US" altLang="ko-Kore-KR" sz="1600" dirty="0">
                <a:latin typeface="Proxima Nova" panose="02000506030000020004" pitchFamily="2" charset="0"/>
              </a:rPr>
              <a:t>is possible </a:t>
            </a:r>
            <a:r>
              <a:rPr kumimoji="1" lang="en-US" altLang="ko-Kore-KR" sz="1600" b="1" dirty="0">
                <a:latin typeface="Proxima Nova" panose="02000506030000020004" pitchFamily="2" charset="0"/>
              </a:rPr>
              <a:t>directly through </a:t>
            </a:r>
            <a:r>
              <a:rPr kumimoji="1" lang="en-US" altLang="ko-Kore-KR" sz="1600" dirty="0">
                <a:latin typeface="Proxima Nova" panose="02000506030000020004" pitchFamily="2" charset="0"/>
              </a:rPr>
              <a:t>the latent variables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15EF72D9-4876-B4B3-0B74-C5F863D38F15}"/>
              </a:ext>
            </a:extLst>
          </p:cNvPr>
          <p:cNvSpPr/>
          <p:nvPr/>
        </p:nvSpPr>
        <p:spPr>
          <a:xfrm>
            <a:off x="4470481" y="3872830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8609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Interpolation in deterministic generative processes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A245ED-2190-E848-CDFB-238A06400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6" y="1838304"/>
            <a:ext cx="7992226" cy="3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67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Reconstruction From Latent Space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45AED8-93DE-203B-4BEF-DC09D654A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35291"/>
            <a:ext cx="7772400" cy="908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28FFF9-9BD8-98C7-3395-CA48FC014F46}"/>
              </a:ext>
            </a:extLst>
          </p:cNvPr>
          <p:cNvSpPr txBox="1"/>
          <p:nvPr/>
        </p:nvSpPr>
        <p:spPr>
          <a:xfrm>
            <a:off x="1160439" y="3644160"/>
            <a:ext cx="6841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Per-dimension MSE after encoding &amp; decoding with CIFAR-10 test set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67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"/>
          <p:cNvSpPr txBox="1">
            <a:spLocks noGrp="1"/>
          </p:cNvSpPr>
          <p:nvPr>
            <p:ph type="title"/>
          </p:nvPr>
        </p:nvSpPr>
        <p:spPr>
          <a:xfrm>
            <a:off x="311700" y="193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8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48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478800" y="2730820"/>
            <a:ext cx="8186400" cy="69700"/>
            <a:chOff x="311700" y="1017720"/>
            <a:chExt cx="8186400" cy="69700"/>
          </a:xfrm>
        </p:grpSpPr>
        <p:cxnSp>
          <p:nvCxnSpPr>
            <p:cNvPr id="814" name="Google Shape;814;p5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5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45</a:t>
            </a:fld>
            <a:endParaRPr/>
          </a:p>
        </p:txBody>
      </p:sp>
      <p:sp>
        <p:nvSpPr>
          <p:cNvPr id="817" name="Google Shape;817;p5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 </a:t>
            </a:r>
            <a:r>
              <a:rPr lang="en-US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(Recap)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886E6B9-5F53-9D0A-5475-717DF68C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27"/>
          <a:stretch/>
        </p:blipFill>
        <p:spPr>
          <a:xfrm>
            <a:off x="264527" y="1953775"/>
            <a:ext cx="4741424" cy="23011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A762F8E-57C2-22F4-32E6-7EEE56DFE9E1}"/>
              </a:ext>
            </a:extLst>
          </p:cNvPr>
          <p:cNvSpPr/>
          <p:nvPr/>
        </p:nvSpPr>
        <p:spPr>
          <a:xfrm>
            <a:off x="644847" y="2752135"/>
            <a:ext cx="4012067" cy="1083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9CFA4AF-7FF5-3AFD-3AE8-9937A3774D6E}"/>
              </a:ext>
            </a:extLst>
          </p:cNvPr>
          <p:cNvSpPr/>
          <p:nvPr/>
        </p:nvSpPr>
        <p:spPr>
          <a:xfrm>
            <a:off x="5318633" y="3064255"/>
            <a:ext cx="3542510" cy="442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Markovian Inference Process</a:t>
            </a:r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86F06B1D-3C76-4BF9-03A1-AC6CB0BA2928}"/>
              </a:ext>
            </a:extLst>
          </p:cNvPr>
          <p:cNvSpPr/>
          <p:nvPr/>
        </p:nvSpPr>
        <p:spPr>
          <a:xfrm>
            <a:off x="4851294" y="3082074"/>
            <a:ext cx="329175" cy="4336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8367B6B4-65C9-BABF-7DD0-2046E648D7BE}"/>
              </a:ext>
            </a:extLst>
          </p:cNvPr>
          <p:cNvSpPr/>
          <p:nvPr/>
        </p:nvSpPr>
        <p:spPr>
          <a:xfrm>
            <a:off x="6930684" y="3662607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B7A92-D29B-9C47-22E9-F563AB20554F}"/>
              </a:ext>
            </a:extLst>
          </p:cNvPr>
          <p:cNvSpPr txBox="1"/>
          <p:nvPr/>
        </p:nvSpPr>
        <p:spPr>
          <a:xfrm>
            <a:off x="5545024" y="4030772"/>
            <a:ext cx="308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Require </a:t>
            </a:r>
            <a:r>
              <a:rPr kumimoji="1" lang="en-US" altLang="ko-Kore-KR" sz="1600" b="1" dirty="0">
                <a:latin typeface="Proxima Nova" panose="02000506030000020004" pitchFamily="2" charset="0"/>
              </a:rPr>
              <a:t>many steps</a:t>
            </a:r>
          </a:p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to generate high quality samples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892DB6B-BA86-5D1C-DA0D-CE813E0B92A4}"/>
              </a:ext>
            </a:extLst>
          </p:cNvPr>
          <p:cNvSpPr txBox="1"/>
          <p:nvPr/>
        </p:nvSpPr>
        <p:spPr>
          <a:xfrm>
            <a:off x="5742574" y="2277866"/>
            <a:ext cx="30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Around 20 hours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Drawbacks of DDPM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364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486FC8-CBA3-0E17-E1FA-9D8904A10524}"/>
              </a:ext>
            </a:extLst>
          </p:cNvPr>
          <p:cNvSpPr/>
          <p:nvPr/>
        </p:nvSpPr>
        <p:spPr>
          <a:xfrm>
            <a:off x="715683" y="2610077"/>
            <a:ext cx="3005721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To sample 50K 32 X 32 images..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E838B20-B149-2499-B440-6563B5C0610C}"/>
              </a:ext>
            </a:extLst>
          </p:cNvPr>
          <p:cNvSpPr/>
          <p:nvPr/>
        </p:nvSpPr>
        <p:spPr>
          <a:xfrm>
            <a:off x="4265827" y="2259028"/>
            <a:ext cx="1405522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DDPM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6B58EB9-6554-7192-D057-22A2D878427F}"/>
              </a:ext>
            </a:extLst>
          </p:cNvPr>
          <p:cNvSpPr/>
          <p:nvPr/>
        </p:nvSpPr>
        <p:spPr>
          <a:xfrm>
            <a:off x="4265827" y="2936996"/>
            <a:ext cx="1405522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BigGAN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21CE4F65-DE28-7806-CC41-B9B5C69DDB1F}"/>
              </a:ext>
            </a:extLst>
          </p:cNvPr>
          <p:cNvSpPr/>
          <p:nvPr/>
        </p:nvSpPr>
        <p:spPr>
          <a:xfrm>
            <a:off x="3879963" y="2410370"/>
            <a:ext cx="220436" cy="753259"/>
          </a:xfrm>
          <a:prstGeom prst="leftBrace">
            <a:avLst>
              <a:gd name="adj1" fmla="val 63889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B974247D-9077-B131-8DBD-E0262A8A0CFE}"/>
              </a:ext>
            </a:extLst>
          </p:cNvPr>
          <p:cNvSpPr/>
          <p:nvPr/>
        </p:nvSpPr>
        <p:spPr>
          <a:xfrm>
            <a:off x="5977308" y="2328876"/>
            <a:ext cx="298226" cy="260101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A220AAA7-B49D-74CB-EC29-5F3EB3C26B8E}"/>
              </a:ext>
            </a:extLst>
          </p:cNvPr>
          <p:cNvSpPr/>
          <p:nvPr/>
        </p:nvSpPr>
        <p:spPr>
          <a:xfrm>
            <a:off x="5977308" y="3016362"/>
            <a:ext cx="298226" cy="260101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E8222-0971-C379-8BEE-5FF1CFC9F07F}"/>
              </a:ext>
            </a:extLst>
          </p:cNvPr>
          <p:cNvSpPr txBox="1"/>
          <p:nvPr/>
        </p:nvSpPr>
        <p:spPr>
          <a:xfrm>
            <a:off x="5742574" y="2965425"/>
            <a:ext cx="30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Less than 1 minute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0E848B6-3EE5-105E-B2CD-32CF61906556}"/>
              </a:ext>
            </a:extLst>
          </p:cNvPr>
          <p:cNvSpPr/>
          <p:nvPr/>
        </p:nvSpPr>
        <p:spPr>
          <a:xfrm>
            <a:off x="1639563" y="3687269"/>
            <a:ext cx="5907856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Nearly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1000 hours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have taken to sample 50K 256 X 256 images..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4D9B5738-562A-B0F8-82E4-4EE99C95E186}"/>
              </a:ext>
            </a:extLst>
          </p:cNvPr>
          <p:cNvSpPr/>
          <p:nvPr/>
        </p:nvSpPr>
        <p:spPr>
          <a:xfrm>
            <a:off x="1157658" y="4453172"/>
            <a:ext cx="298226" cy="260101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DAE981-7AEA-67F7-94A4-4B53ECF64B3D}"/>
              </a:ext>
            </a:extLst>
          </p:cNvPr>
          <p:cNvSpPr/>
          <p:nvPr/>
        </p:nvSpPr>
        <p:spPr>
          <a:xfrm>
            <a:off x="1639563" y="4381233"/>
            <a:ext cx="5907856" cy="3936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Very low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performance in terms of sampling efficiency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05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Idea for DDIM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364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CA3896-3AA3-852B-3961-3DE4E64B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11917"/>
            <a:ext cx="7772400" cy="1002302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C1B8E01F-A287-4C94-6928-500325E1CA8B}"/>
              </a:ext>
            </a:extLst>
          </p:cNvPr>
          <p:cNvSpPr/>
          <p:nvPr/>
        </p:nvSpPr>
        <p:spPr>
          <a:xfrm>
            <a:off x="4547508" y="2595322"/>
            <a:ext cx="222026" cy="260101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4A3DFF-46BA-53F5-5CDC-14F911744081}"/>
              </a:ext>
            </a:extLst>
          </p:cNvPr>
          <p:cNvSpPr/>
          <p:nvPr/>
        </p:nvSpPr>
        <p:spPr>
          <a:xfrm>
            <a:off x="1100246" y="3494750"/>
            <a:ext cx="6943508" cy="4947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Generalization of the forward process to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non-Markovian process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29AAF41-83A1-E33C-03D7-7B536321C497}"/>
              </a:ext>
            </a:extLst>
          </p:cNvPr>
          <p:cNvSpPr/>
          <p:nvPr/>
        </p:nvSpPr>
        <p:spPr>
          <a:xfrm>
            <a:off x="1100245" y="4222207"/>
            <a:ext cx="6943508" cy="4947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Corresponding reverse diffusion process leads to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short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generative Markov chains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A2B04F-3EED-833C-758F-95553A2314DA}"/>
              </a:ext>
            </a:extLst>
          </p:cNvPr>
          <p:cNvSpPr/>
          <p:nvPr/>
        </p:nvSpPr>
        <p:spPr>
          <a:xfrm>
            <a:off x="4808764" y="2182444"/>
            <a:ext cx="3656679" cy="1083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250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070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2491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837E93A-D906-B245-B902-7A124074DA47}"/>
              </a:ext>
            </a:extLst>
          </p:cNvPr>
          <p:cNvGrpSpPr/>
          <p:nvPr/>
        </p:nvGrpSpPr>
        <p:grpSpPr>
          <a:xfrm>
            <a:off x="1574411" y="1583577"/>
            <a:ext cx="6319157" cy="2203940"/>
            <a:chOff x="1616528" y="1764247"/>
            <a:chExt cx="6319157" cy="220394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648FB0C-CB71-C150-AA11-57667A35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528" y="1764247"/>
              <a:ext cx="6319157" cy="220394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77453A2-BE5B-DE9D-80DE-1B03DD4E5761}"/>
                </a:ext>
              </a:extLst>
            </p:cNvPr>
            <p:cNvSpPr/>
            <p:nvPr/>
          </p:nvSpPr>
          <p:spPr>
            <a:xfrm>
              <a:off x="1616528" y="1813231"/>
              <a:ext cx="2862944" cy="2743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A3E43D-6653-21CA-049C-355D4CEB62C0}"/>
                  </a:ext>
                </a:extLst>
              </p:cNvPr>
              <p:cNvSpPr txBox="1"/>
              <p:nvPr/>
            </p:nvSpPr>
            <p:spPr>
              <a:xfrm>
                <a:off x="62339" y="4122934"/>
                <a:ext cx="4496225" cy="465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≔1−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sz="2400" dirty="0">
                    <a:latin typeface="Proxima Nova" panose="02000506030000020004" pitchFamily="2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ko-Kore-K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ore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∏"/>
                        <m:limLoc m:val="subSup"/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kumimoji="1" lang="ko-Kore-KR" altLang="en-US" sz="24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A3E43D-6653-21CA-049C-355D4CEB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" y="4122934"/>
                <a:ext cx="4496225" cy="465320"/>
              </a:xfrm>
              <a:prstGeom prst="rect">
                <a:avLst/>
              </a:prstGeom>
              <a:blipFill>
                <a:blip r:embed="rId4"/>
                <a:stretch>
                  <a:fillRect t="-121053" b="-18947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4BEA2A60-EB98-D3D0-602C-01F801BEF460}"/>
              </a:ext>
            </a:extLst>
          </p:cNvPr>
          <p:cNvSpPr/>
          <p:nvPr/>
        </p:nvSpPr>
        <p:spPr>
          <a:xfrm>
            <a:off x="4435764" y="4210402"/>
            <a:ext cx="298226" cy="260101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7E137960-0902-5FFF-5FC3-C007C48188DF}"/>
              </a:ext>
            </a:extLst>
          </p:cNvPr>
          <p:cNvSpPr/>
          <p:nvPr/>
        </p:nvSpPr>
        <p:spPr>
          <a:xfrm>
            <a:off x="397328" y="3983623"/>
            <a:ext cx="3789493" cy="657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D1A032-E6D8-3651-AA27-56BAA4FDBFBB}"/>
              </a:ext>
            </a:extLst>
          </p:cNvPr>
          <p:cNvSpPr txBox="1"/>
          <p:nvPr/>
        </p:nvSpPr>
        <p:spPr>
          <a:xfrm>
            <a:off x="1855286" y="3969045"/>
            <a:ext cx="873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DDPM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90A3C5F-9DCB-1B28-92EF-9F12D7306139}"/>
              </a:ext>
            </a:extLst>
          </p:cNvPr>
          <p:cNvSpPr/>
          <p:nvPr/>
        </p:nvSpPr>
        <p:spPr>
          <a:xfrm>
            <a:off x="4982935" y="3987533"/>
            <a:ext cx="3789493" cy="6571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0C6ABE-5714-4EAF-9C1D-6FE1E4FA8666}"/>
              </a:ext>
            </a:extLst>
          </p:cNvPr>
          <p:cNvSpPr txBox="1"/>
          <p:nvPr/>
        </p:nvSpPr>
        <p:spPr>
          <a:xfrm>
            <a:off x="6440893" y="3972955"/>
            <a:ext cx="873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DDIM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0FF24C-458A-B152-427C-DC9282EBA115}"/>
                  </a:ext>
                </a:extLst>
              </p:cNvPr>
              <p:cNvSpPr txBox="1"/>
              <p:nvPr/>
            </p:nvSpPr>
            <p:spPr>
              <a:xfrm>
                <a:off x="4981476" y="4157567"/>
                <a:ext cx="3436787" cy="465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400" dirty="0">
                    <a:latin typeface="Proxima Nova" panose="02000506030000020004" pitchFamily="2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kumimoji="1" lang="en-US" altLang="ko-Kore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kumimoji="1" lang="en-US" altLang="ko-Kore-K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ore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∏"/>
                        <m:limLoc m:val="subSup"/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kumimoji="1" lang="ko-Kore-KR" altLang="en-US" sz="24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0FF24C-458A-B152-427C-DC9282EB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476" y="4157567"/>
                <a:ext cx="3436787" cy="465320"/>
              </a:xfrm>
              <a:prstGeom prst="rect">
                <a:avLst/>
              </a:prstGeom>
              <a:blipFill>
                <a:blip r:embed="rId5"/>
                <a:stretch>
                  <a:fillRect t="-124324" b="-19729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724071-3BCD-9C09-E115-645013864EB1}"/>
              </a:ext>
            </a:extLst>
          </p:cNvPr>
          <p:cNvSpPr/>
          <p:nvPr/>
        </p:nvSpPr>
        <p:spPr>
          <a:xfrm>
            <a:off x="5661107" y="4218566"/>
            <a:ext cx="2436406" cy="393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15896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7038</TotalTime>
  <Words>1109</Words>
  <Application>Microsoft Macintosh PowerPoint</Application>
  <PresentationFormat>화면 슬라이드 쇼(16:9)</PresentationFormat>
  <Paragraphs>276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Arial</vt:lpstr>
      <vt:lpstr>Proxima Nova</vt:lpstr>
      <vt:lpstr>Cambria Math</vt:lpstr>
      <vt:lpstr>Proxima Nova Extrabold</vt:lpstr>
      <vt:lpstr>Simple Light</vt:lpstr>
      <vt:lpstr>Denoising Diffusion Implicit Models</vt:lpstr>
      <vt:lpstr>Contents</vt:lpstr>
      <vt:lpstr>Introduction</vt:lpstr>
      <vt:lpstr>Introduction</vt:lpstr>
      <vt:lpstr>Introduction</vt:lpstr>
      <vt:lpstr>Introduction</vt:lpstr>
      <vt:lpstr>Introduction</vt:lpstr>
      <vt:lpstr>Background</vt:lpstr>
      <vt:lpstr>Background</vt:lpstr>
      <vt:lpstr>Background</vt:lpstr>
      <vt:lpstr>Background</vt:lpstr>
      <vt:lpstr>Background</vt:lpstr>
      <vt:lpstr>Variational Inference For Non-Markovian Forward Processes</vt:lpstr>
      <vt:lpstr>Variational Inference For Non-Markovian Forward Processes</vt:lpstr>
      <vt:lpstr>Variational Inference For Non-Markovian Forward Processes</vt:lpstr>
      <vt:lpstr>Variational Inference For Non-Markovian Forward Processes</vt:lpstr>
      <vt:lpstr>Variational Inference For Non-Markovian Forward Processes</vt:lpstr>
      <vt:lpstr>Variational Inference For Non-Markovian Forward Processes</vt:lpstr>
      <vt:lpstr>Variational Inference For Non-Markovian Forward Processes</vt:lpstr>
      <vt:lpstr>Variational Inference For Non-Markovian Forward Processes</vt:lpstr>
      <vt:lpstr>Variational Inference For Non-Markovian Forward Processes</vt:lpstr>
      <vt:lpstr>Variational Inference For Non-Markovian Forward Processes</vt:lpstr>
      <vt:lpstr>Sampling From Generalized Generative Processes</vt:lpstr>
      <vt:lpstr>Sampling From Generalized Generative Processes</vt:lpstr>
      <vt:lpstr>Sampling From Generalized Generative Processes</vt:lpstr>
      <vt:lpstr>Sampling From Generalized Generative Processes</vt:lpstr>
      <vt:lpstr>Sampling From Generalized Generative Processes</vt:lpstr>
      <vt:lpstr>Sampling From Generalized Generative Processes</vt:lpstr>
      <vt:lpstr>Sampling From Generalized Generative Processes</vt:lpstr>
      <vt:lpstr>Sampling From Generalized Generative Processes</vt:lpstr>
      <vt:lpstr>Sampling From Generalized Generative Processes</vt:lpstr>
      <vt:lpstr>Sampling From Generalized Generative Processes</vt:lpstr>
      <vt:lpstr>Sampling From Generalized Generative Processes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박범순</dc:creator>
  <cp:lastModifiedBy>박범순</cp:lastModifiedBy>
  <cp:revision>23</cp:revision>
  <dcterms:modified xsi:type="dcterms:W3CDTF">2023-07-28T01:03:02Z</dcterms:modified>
</cp:coreProperties>
</file>